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activeX/activeX4.xml" ContentType="application/vnd.ms-office.activeX+xml"/>
  <Override PartName="/ppt/activeX/activeX15.xml" ContentType="application/vnd.ms-office.activeX+xml"/>
  <Override PartName="/ppt/activeX/activeX17.xml" ContentType="application/vnd.ms-office.activeX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activeX/activeX2.xml" ContentType="application/vnd.ms-office.activeX+xml"/>
  <Override PartName="/ppt/activeX/activeX13.xml" ContentType="application/vnd.ms-office.activeX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activeX/activeX11.xml" ContentType="application/vnd.ms-office.activeX+xml"/>
  <Override PartName="/ppt/activeX/activeX22.xml" ContentType="application/vnd.ms-office.activeX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activeX/activeX20.xml" ContentType="application/vnd.ms-office.activeX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activeX/activeX8.xml" ContentType="application/vnd.ms-office.activeX+xml"/>
  <Override PartName="/ppt/activeX/activeX9.xml" ContentType="application/vnd.ms-office.activeX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activeX/activeX6.xml" ContentType="application/vnd.ms-office.activeX+xml"/>
  <Override PartName="/ppt/activeX/activeX7.xml" ContentType="application/vnd.ms-office.activeX+xml"/>
  <Override PartName="/ppt/activeX/activeX18.xml" ContentType="application/vnd.ms-office.activeX+xml"/>
  <Override PartName="/ppt/activeX/activeX19.xml" ContentType="application/vnd.ms-office.activeX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ms-office.activeX"/>
  <Override PartName="/ppt/activeX/activeX5.xml" ContentType="application/vnd.ms-office.activeX+xml"/>
  <Override PartName="/ppt/activeX/activeX16.xml" ContentType="application/vnd.ms-office.activeX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activeX/activeX3.xml" ContentType="application/vnd.ms-office.activeX+xml"/>
  <Override PartName="/ppt/activeX/activeX14.xml" ContentType="application/vnd.ms-office.activeX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activeX/activeX1.xml" ContentType="application/vnd.ms-office.activeX+xml"/>
  <Override PartName="/ppt/activeX/activeX12.xml" ContentType="application/vnd.ms-office.activeX+xml"/>
  <Override PartName="/ppt/activeX/activeX21.xml" ContentType="application/vnd.ms-office.activeX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ppt/activeX/activeX10.xml" ContentType="application/vnd.ms-office.activeX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2"/>
  </p:notesMasterIdLst>
  <p:sldIdLst>
    <p:sldId id="256" r:id="rId2"/>
    <p:sldId id="267" r:id="rId3"/>
    <p:sldId id="262" r:id="rId4"/>
    <p:sldId id="280" r:id="rId5"/>
    <p:sldId id="257" r:id="rId6"/>
    <p:sldId id="268" r:id="rId7"/>
    <p:sldId id="273" r:id="rId8"/>
    <p:sldId id="274" r:id="rId9"/>
    <p:sldId id="275" r:id="rId10"/>
    <p:sldId id="263" r:id="rId11"/>
    <p:sldId id="281" r:id="rId12"/>
    <p:sldId id="259" r:id="rId13"/>
    <p:sldId id="269" r:id="rId14"/>
    <p:sldId id="277" r:id="rId15"/>
    <p:sldId id="278" r:id="rId16"/>
    <p:sldId id="279" r:id="rId17"/>
    <p:sldId id="264" r:id="rId18"/>
    <p:sldId id="282" r:id="rId19"/>
    <p:sldId id="260" r:id="rId20"/>
    <p:sldId id="270" r:id="rId21"/>
    <p:sldId id="285" r:id="rId22"/>
    <p:sldId id="286" r:id="rId23"/>
    <p:sldId id="287" r:id="rId24"/>
    <p:sldId id="288" r:id="rId25"/>
    <p:sldId id="265" r:id="rId26"/>
    <p:sldId id="261" r:id="rId27"/>
    <p:sldId id="271" r:id="rId28"/>
    <p:sldId id="266" r:id="rId29"/>
    <p:sldId id="258" r:id="rId30"/>
    <p:sldId id="272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82" autoAdjust="0"/>
    <p:restoredTop sz="94660"/>
  </p:normalViewPr>
  <p:slideViewPr>
    <p:cSldViewPr>
      <p:cViewPr>
        <p:scale>
          <a:sx n="75" d="100"/>
          <a:sy n="75" d="100"/>
        </p:scale>
        <p:origin x="-1140" y="1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10.xml.rels><?xml version="1.0" encoding="UTF-8" standalone="yes"?>
<Relationships xmlns="http://schemas.openxmlformats.org/package/2006/relationships"><Relationship Id="rId1" Type="http://schemas.microsoft.com/office/2006/relationships/activeXControlBinary" Target="activeX10.bin"/></Relationships>
</file>

<file path=ppt/activeX/_rels/activeX11.xml.rels><?xml version="1.0" encoding="UTF-8" standalone="yes"?>
<Relationships xmlns="http://schemas.openxmlformats.org/package/2006/relationships"><Relationship Id="rId1" Type="http://schemas.microsoft.com/office/2006/relationships/activeXControlBinary" Target="activeX11.bin"/></Relationships>
</file>

<file path=ppt/activeX/_rels/activeX12.xml.rels><?xml version="1.0" encoding="UTF-8" standalone="yes"?>
<Relationships xmlns="http://schemas.openxmlformats.org/package/2006/relationships"><Relationship Id="rId1" Type="http://schemas.microsoft.com/office/2006/relationships/activeXControlBinary" Target="activeX12.bin"/></Relationships>
</file>

<file path=ppt/activeX/_rels/activeX13.xml.rels><?xml version="1.0" encoding="UTF-8" standalone="yes"?>
<Relationships xmlns="http://schemas.openxmlformats.org/package/2006/relationships"><Relationship Id="rId1" Type="http://schemas.microsoft.com/office/2006/relationships/activeXControlBinary" Target="activeX13.bin"/></Relationships>
</file>

<file path=ppt/activeX/_rels/activeX14.xml.rels><?xml version="1.0" encoding="UTF-8" standalone="yes"?>
<Relationships xmlns="http://schemas.openxmlformats.org/package/2006/relationships"><Relationship Id="rId1" Type="http://schemas.microsoft.com/office/2006/relationships/activeXControlBinary" Target="activeX14.bin"/></Relationships>
</file>

<file path=ppt/activeX/_rels/activeX15.xml.rels><?xml version="1.0" encoding="UTF-8" standalone="yes"?>
<Relationships xmlns="http://schemas.openxmlformats.org/package/2006/relationships"><Relationship Id="rId1" Type="http://schemas.microsoft.com/office/2006/relationships/activeXControlBinary" Target="activeX15.bin"/></Relationships>
</file>

<file path=ppt/activeX/_rels/activeX16.xml.rels><?xml version="1.0" encoding="UTF-8" standalone="yes"?>
<Relationships xmlns="http://schemas.openxmlformats.org/package/2006/relationships"><Relationship Id="rId1" Type="http://schemas.microsoft.com/office/2006/relationships/activeXControlBinary" Target="activeX16.bin"/></Relationships>
</file>

<file path=ppt/activeX/_rels/activeX17.xml.rels><?xml version="1.0" encoding="UTF-8" standalone="yes"?>
<Relationships xmlns="http://schemas.openxmlformats.org/package/2006/relationships"><Relationship Id="rId1" Type="http://schemas.microsoft.com/office/2006/relationships/activeXControlBinary" Target="activeX17.bin"/></Relationships>
</file>

<file path=ppt/activeX/_rels/activeX18.xml.rels><?xml version="1.0" encoding="UTF-8" standalone="yes"?>
<Relationships xmlns="http://schemas.openxmlformats.org/package/2006/relationships"><Relationship Id="rId1" Type="http://schemas.microsoft.com/office/2006/relationships/activeXControlBinary" Target="activeX18.bin"/></Relationships>
</file>

<file path=ppt/activeX/_rels/activeX19.xml.rels><?xml version="1.0" encoding="UTF-8" standalone="yes"?>
<Relationships xmlns="http://schemas.openxmlformats.org/package/2006/relationships"><Relationship Id="rId1" Type="http://schemas.microsoft.com/office/2006/relationships/activeXControlBinary" Target="activeX19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20.xml.rels><?xml version="1.0" encoding="UTF-8" standalone="yes"?>
<Relationships xmlns="http://schemas.openxmlformats.org/package/2006/relationships"><Relationship Id="rId1" Type="http://schemas.microsoft.com/office/2006/relationships/activeXControlBinary" Target="activeX20.bin"/></Relationships>
</file>

<file path=ppt/activeX/_rels/activeX21.xml.rels><?xml version="1.0" encoding="UTF-8" standalone="yes"?>
<Relationships xmlns="http://schemas.openxmlformats.org/package/2006/relationships"><Relationship Id="rId1" Type="http://schemas.microsoft.com/office/2006/relationships/activeXControlBinary" Target="activeX21.bin"/></Relationships>
</file>

<file path=ppt/activeX/_rels/activeX22.xml.rels><?xml version="1.0" encoding="UTF-8" standalone="yes"?>
<Relationships xmlns="http://schemas.openxmlformats.org/package/2006/relationships"><Relationship Id="rId1" Type="http://schemas.microsoft.com/office/2006/relationships/activeXControlBinary" Target="activeX2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_rels/activeX4.xml.rels><?xml version="1.0" encoding="UTF-8" standalone="yes"?>
<Relationships xmlns="http://schemas.openxmlformats.org/package/2006/relationships"><Relationship Id="rId1" Type="http://schemas.microsoft.com/office/2006/relationships/activeXControlBinary" Target="activeX4.bin"/></Relationships>
</file>

<file path=ppt/activeX/_rels/activeX5.xml.rels><?xml version="1.0" encoding="UTF-8" standalone="yes"?>
<Relationships xmlns="http://schemas.openxmlformats.org/package/2006/relationships"><Relationship Id="rId1" Type="http://schemas.microsoft.com/office/2006/relationships/activeXControlBinary" Target="activeX5.bin"/></Relationships>
</file>

<file path=ppt/activeX/_rels/activeX6.xml.rels><?xml version="1.0" encoding="UTF-8" standalone="yes"?>
<Relationships xmlns="http://schemas.openxmlformats.org/package/2006/relationships"><Relationship Id="rId1" Type="http://schemas.microsoft.com/office/2006/relationships/activeXControlBinary" Target="activeX6.bin"/></Relationships>
</file>

<file path=ppt/activeX/_rels/activeX7.xml.rels><?xml version="1.0" encoding="UTF-8" standalone="yes"?>
<Relationships xmlns="http://schemas.openxmlformats.org/package/2006/relationships"><Relationship Id="rId1" Type="http://schemas.microsoft.com/office/2006/relationships/activeXControlBinary" Target="activeX7.bin"/></Relationships>
</file>

<file path=ppt/activeX/_rels/activeX8.xml.rels><?xml version="1.0" encoding="UTF-8" standalone="yes"?>
<Relationships xmlns="http://schemas.openxmlformats.org/package/2006/relationships"><Relationship Id="rId1" Type="http://schemas.microsoft.com/office/2006/relationships/activeXControlBinary" Target="activeX8.bin"/></Relationships>
</file>

<file path=ppt/activeX/_rels/activeX9.xml.rels><?xml version="1.0" encoding="UTF-8" standalone="yes"?>
<Relationships xmlns="http://schemas.openxmlformats.org/package/2006/relationships"><Relationship Id="rId1" Type="http://schemas.microsoft.com/office/2006/relationships/activeXControlBinary" Target="activeX9.bin"/></Relationships>
</file>

<file path=ppt/activeX/activeX1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0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1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2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3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4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5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6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7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8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9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20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21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22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4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5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6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7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8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9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6.wmf"/><Relationship Id="rId2" Type="http://schemas.openxmlformats.org/officeDocument/2006/relationships/image" Target="../media/image35.wmf"/><Relationship Id="rId1" Type="http://schemas.openxmlformats.org/officeDocument/2006/relationships/image" Target="../media/image34.wmf"/><Relationship Id="rId4" Type="http://schemas.openxmlformats.org/officeDocument/2006/relationships/image" Target="../media/image3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5BB466-77AF-403B-8631-C34C7018CFEA}" type="datetimeFigureOut">
              <a:rPr lang="ru-RU" smtClean="0"/>
              <a:t>19.12.2012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5BB2C0-4DEF-4B82-8D52-E5B99B02DA6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0D54B6F2-54B0-40F3-A7CD-EB14719E9EEB}" type="datetimeFigureOut">
              <a:rPr lang="ru-RU" smtClean="0"/>
              <a:pPr/>
              <a:t>19.12.2012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4440904C-D3D5-4F65-8C1B-8DD19C9526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D54B6F2-54B0-40F3-A7CD-EB14719E9EEB}" type="datetimeFigureOut">
              <a:rPr lang="ru-RU" smtClean="0"/>
              <a:pPr/>
              <a:t>19.12.2012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440904C-D3D5-4F65-8C1B-8DD19C9526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0D54B6F2-54B0-40F3-A7CD-EB14719E9EEB}" type="datetimeFigureOut">
              <a:rPr lang="ru-RU" smtClean="0"/>
              <a:pPr/>
              <a:t>19.12.2012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4440904C-D3D5-4F65-8C1B-8DD19C9526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D54B6F2-54B0-40F3-A7CD-EB14719E9EEB}" type="datetimeFigureOut">
              <a:rPr lang="ru-RU" smtClean="0"/>
              <a:pPr/>
              <a:t>19.12.2012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440904C-D3D5-4F65-8C1B-8DD19C9526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0D54B6F2-54B0-40F3-A7CD-EB14719E9EEB}" type="datetimeFigureOut">
              <a:rPr lang="ru-RU" smtClean="0"/>
              <a:pPr/>
              <a:t>19.12.2012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4440904C-D3D5-4F65-8C1B-8DD19C9526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D54B6F2-54B0-40F3-A7CD-EB14719E9EEB}" type="datetimeFigureOut">
              <a:rPr lang="ru-RU" smtClean="0"/>
              <a:pPr/>
              <a:t>19.12.2012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440904C-D3D5-4F65-8C1B-8DD19C9526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D54B6F2-54B0-40F3-A7CD-EB14719E9EEB}" type="datetimeFigureOut">
              <a:rPr lang="ru-RU" smtClean="0"/>
              <a:pPr/>
              <a:t>19.12.2012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440904C-D3D5-4F65-8C1B-8DD19C9526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D54B6F2-54B0-40F3-A7CD-EB14719E9EEB}" type="datetimeFigureOut">
              <a:rPr lang="ru-RU" smtClean="0"/>
              <a:pPr/>
              <a:t>19.12.2012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440904C-D3D5-4F65-8C1B-8DD19C9526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0D54B6F2-54B0-40F3-A7CD-EB14719E9EEB}" type="datetimeFigureOut">
              <a:rPr lang="ru-RU" smtClean="0"/>
              <a:pPr/>
              <a:t>19.12.2012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440904C-D3D5-4F65-8C1B-8DD19C9526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D54B6F2-54B0-40F3-A7CD-EB14719E9EEB}" type="datetimeFigureOut">
              <a:rPr lang="ru-RU" smtClean="0"/>
              <a:pPr/>
              <a:t>19.12.2012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440904C-D3D5-4F65-8C1B-8DD19C9526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D54B6F2-54B0-40F3-A7CD-EB14719E9EEB}" type="datetimeFigureOut">
              <a:rPr lang="ru-RU" smtClean="0"/>
              <a:pPr/>
              <a:t>19.12.2012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440904C-D3D5-4F65-8C1B-8DD19C95263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0D54B6F2-54B0-40F3-A7CD-EB14719E9EEB}" type="datetimeFigureOut">
              <a:rPr lang="ru-RU" smtClean="0"/>
              <a:pPr/>
              <a:t>19.12.2012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4440904C-D3D5-4F65-8C1B-8DD19C95263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gif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gi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0.png"/><Relationship Id="rId2" Type="http://schemas.openxmlformats.org/officeDocument/2006/relationships/audio" Target="../media/audio1.wav"/><Relationship Id="rId1" Type="http://schemas.openxmlformats.org/officeDocument/2006/relationships/audio" Target="file:///E:\100%20&#1082;%201\Sekundomer.mp3" TargetMode="External"/><Relationship Id="rId6" Type="http://schemas.openxmlformats.org/officeDocument/2006/relationships/image" Target="../media/image29.png"/><Relationship Id="rId5" Type="http://schemas.openxmlformats.org/officeDocument/2006/relationships/image" Target="../media/image28.gif"/><Relationship Id="rId4" Type="http://schemas.openxmlformats.org/officeDocument/2006/relationships/image" Target="../media/image2.jpeg"/><Relationship Id="rId9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control" Target="../activeX/activeX6.xml"/><Relationship Id="rId13" Type="http://schemas.openxmlformats.org/officeDocument/2006/relationships/control" Target="../activeX/activeX11.xml"/><Relationship Id="rId18" Type="http://schemas.openxmlformats.org/officeDocument/2006/relationships/control" Target="../activeX/activeX16.xml"/><Relationship Id="rId26" Type="http://schemas.openxmlformats.org/officeDocument/2006/relationships/image" Target="../media/image2.jpeg"/><Relationship Id="rId3" Type="http://schemas.openxmlformats.org/officeDocument/2006/relationships/control" Target="../activeX/activeX1.xml"/><Relationship Id="rId21" Type="http://schemas.openxmlformats.org/officeDocument/2006/relationships/control" Target="../activeX/activeX19.xml"/><Relationship Id="rId7" Type="http://schemas.openxmlformats.org/officeDocument/2006/relationships/control" Target="../activeX/activeX5.xml"/><Relationship Id="rId12" Type="http://schemas.openxmlformats.org/officeDocument/2006/relationships/control" Target="../activeX/activeX10.xml"/><Relationship Id="rId17" Type="http://schemas.openxmlformats.org/officeDocument/2006/relationships/control" Target="../activeX/activeX15.xml"/><Relationship Id="rId25" Type="http://schemas.openxmlformats.org/officeDocument/2006/relationships/slideLayout" Target="../slideLayouts/slideLayout2.xml"/><Relationship Id="rId2" Type="http://schemas.openxmlformats.org/officeDocument/2006/relationships/audio" Target="../media/audio2.wav"/><Relationship Id="rId16" Type="http://schemas.openxmlformats.org/officeDocument/2006/relationships/control" Target="../activeX/activeX14.xml"/><Relationship Id="rId20" Type="http://schemas.openxmlformats.org/officeDocument/2006/relationships/control" Target="../activeX/activeX18.xml"/><Relationship Id="rId29" Type="http://schemas.openxmlformats.org/officeDocument/2006/relationships/image" Target="../media/image40.jpeg"/><Relationship Id="rId1" Type="http://schemas.openxmlformats.org/officeDocument/2006/relationships/vmlDrawing" Target="../drawings/vmlDrawing1.vml"/><Relationship Id="rId6" Type="http://schemas.openxmlformats.org/officeDocument/2006/relationships/control" Target="../activeX/activeX4.xml"/><Relationship Id="rId11" Type="http://schemas.openxmlformats.org/officeDocument/2006/relationships/control" Target="../activeX/activeX9.xml"/><Relationship Id="rId24" Type="http://schemas.openxmlformats.org/officeDocument/2006/relationships/control" Target="../activeX/activeX22.xml"/><Relationship Id="rId32" Type="http://schemas.openxmlformats.org/officeDocument/2006/relationships/image" Target="../media/image43.png"/><Relationship Id="rId5" Type="http://schemas.openxmlformats.org/officeDocument/2006/relationships/control" Target="../activeX/activeX3.xml"/><Relationship Id="rId15" Type="http://schemas.openxmlformats.org/officeDocument/2006/relationships/control" Target="../activeX/activeX13.xml"/><Relationship Id="rId23" Type="http://schemas.openxmlformats.org/officeDocument/2006/relationships/control" Target="../activeX/activeX21.xml"/><Relationship Id="rId28" Type="http://schemas.openxmlformats.org/officeDocument/2006/relationships/image" Target="../media/image39.png"/><Relationship Id="rId10" Type="http://schemas.openxmlformats.org/officeDocument/2006/relationships/control" Target="../activeX/activeX8.xml"/><Relationship Id="rId19" Type="http://schemas.openxmlformats.org/officeDocument/2006/relationships/control" Target="../activeX/activeX17.xml"/><Relationship Id="rId31" Type="http://schemas.openxmlformats.org/officeDocument/2006/relationships/image" Target="../media/image42.png"/><Relationship Id="rId4" Type="http://schemas.openxmlformats.org/officeDocument/2006/relationships/control" Target="../activeX/activeX2.xml"/><Relationship Id="rId9" Type="http://schemas.openxmlformats.org/officeDocument/2006/relationships/control" Target="../activeX/activeX7.xml"/><Relationship Id="rId14" Type="http://schemas.openxmlformats.org/officeDocument/2006/relationships/control" Target="../activeX/activeX12.xml"/><Relationship Id="rId22" Type="http://schemas.openxmlformats.org/officeDocument/2006/relationships/control" Target="../activeX/activeX20.xml"/><Relationship Id="rId27" Type="http://schemas.openxmlformats.org/officeDocument/2006/relationships/image" Target="../media/image38.jpeg"/><Relationship Id="rId30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C:\Users\Наталья\Documents\Материал для учителя с курсов\шаблоны к матем. презентациям\фон 105 штук\16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614"/>
            <a:ext cx="9144000" cy="6818771"/>
          </a:xfrm>
          <a:prstGeom prst="rect">
            <a:avLst/>
          </a:prstGeom>
          <a:noFill/>
        </p:spPr>
      </p:pic>
      <p:pic>
        <p:nvPicPr>
          <p:cNvPr id="23556" name="Picture 4" descr="http://www.ug.ru/uploads/images/method_article/300/large/notitle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99592" y="-243408"/>
            <a:ext cx="6858000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51520" y="6211669"/>
            <a:ext cx="8892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err="1" smtClean="0"/>
              <a:t>Харитоненко</a:t>
            </a:r>
            <a:r>
              <a:rPr lang="ru-RU" dirty="0" smtClean="0"/>
              <a:t> Н.В. </a:t>
            </a:r>
          </a:p>
          <a:p>
            <a:pPr algn="ctr"/>
            <a:r>
              <a:rPr lang="ru-RU" dirty="0" smtClean="0"/>
              <a:t>Учитель  информатики МБОУ СОШ №3 с.Александров Гай Саратовской обл.</a:t>
            </a:r>
            <a:endParaRPr lang="ru-RU" dirty="0"/>
          </a:p>
        </p:txBody>
      </p:sp>
      <p:pic>
        <p:nvPicPr>
          <p:cNvPr id="8" name="Picture 3" descr="C:\Documents and Settings\администратор\Рабочий стол\Анимация\Kartinki i animacii\Коллекция картинок1\j0356784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252536" y="4077072"/>
            <a:ext cx="1857375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Picture 6" descr="http://s2.rimg.info/cadaf6007016089b10621463bd8d4647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6881614" y="0"/>
            <a:ext cx="2262386" cy="29312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C:\Users\Наталья\Documents\Материал для учителя с курсов\шаблоны к матем. презентациям\фон 105 штук\16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614"/>
            <a:ext cx="9144000" cy="681877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267744" y="1844824"/>
            <a:ext cx="48445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Двойная игра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9218" name="Picture 2" descr="http://www.on.kz/userdata/26945/blogpost_photos/b06535c947bb4488279040a2969cef08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2780928"/>
            <a:ext cx="3733800" cy="36004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C:\Users\Наталья\Documents\Материал для учителя с курсов\шаблоны к матем. презентациям\фон 105 штук\16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4"/>
            <a:ext cx="9144000" cy="6818771"/>
          </a:xfrm>
          <a:prstGeom prst="rect">
            <a:avLst/>
          </a:prstGeom>
          <a:noFill/>
        </p:spPr>
      </p:pic>
      <p:pic>
        <p:nvPicPr>
          <p:cNvPr id="15362" name="Picture 2" descr="Ребусы по информатике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313" y="1857375"/>
            <a:ext cx="8374062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WordArt 6"/>
          <p:cNvSpPr>
            <a:spLocks noChangeArrowheads="1" noChangeShapeType="1" noTextEdit="1"/>
          </p:cNvSpPr>
          <p:nvPr/>
        </p:nvSpPr>
        <p:spPr bwMode="auto">
          <a:xfrm>
            <a:off x="1928794" y="785794"/>
            <a:ext cx="6624638" cy="1008062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14958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cs typeface="Times New Roman"/>
              </a:rPr>
              <a:t>Сервер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Наталья\Documents\Материал для учителя с курсов\шаблоны к матем. презентациям\фон 105 штук\16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614"/>
            <a:ext cx="9144000" cy="6818771"/>
          </a:xfrm>
          <a:prstGeom prst="rect">
            <a:avLst/>
          </a:prstGeom>
          <a:noFill/>
        </p:spPr>
      </p:pic>
      <p:sp>
        <p:nvSpPr>
          <p:cNvPr id="4" name="Скругленный прямоугольник 3"/>
          <p:cNvSpPr/>
          <p:nvPr/>
        </p:nvSpPr>
        <p:spPr>
          <a:xfrm>
            <a:off x="1043608" y="2852936"/>
            <a:ext cx="5328592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/>
            <a:r>
              <a:rPr lang="ru-RU" sz="4000" dirty="0" smtClean="0"/>
              <a:t>Стратегии              35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043608" y="3717032"/>
            <a:ext cx="5328592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dirty="0" smtClean="0"/>
              <a:t>Гонки                    27</a:t>
            </a:r>
            <a:endParaRPr lang="ru-RU" sz="40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043608" y="4581128"/>
            <a:ext cx="5328592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dirty="0" err="1" smtClean="0"/>
              <a:t>Квесты</a:t>
            </a:r>
            <a:r>
              <a:rPr lang="ru-RU" sz="4000" dirty="0" smtClean="0"/>
              <a:t>                  21</a:t>
            </a:r>
            <a:endParaRPr lang="ru-RU" sz="40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043608" y="5373216"/>
            <a:ext cx="5328592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dirty="0" smtClean="0"/>
              <a:t>Логические           14</a:t>
            </a:r>
            <a:endParaRPr lang="ru-RU" sz="40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043608" y="6165304"/>
            <a:ext cx="5328592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dirty="0" smtClean="0"/>
              <a:t>Настольные             3</a:t>
            </a:r>
            <a:endParaRPr lang="ru-RU" sz="40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043608" y="2852936"/>
            <a:ext cx="5328592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043608" y="3717032"/>
            <a:ext cx="5328592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043608" y="4581128"/>
            <a:ext cx="5328592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043608" y="5373216"/>
            <a:ext cx="5328592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029358" y="6165304"/>
            <a:ext cx="5328592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1691680" y="260648"/>
            <a:ext cx="5040000" cy="1800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FFFF00"/>
                </a:solidFill>
              </a:rPr>
              <a:t>Какие виды компьютерных игр вы знаете?</a:t>
            </a:r>
            <a:endParaRPr lang="ru-RU" sz="3600" dirty="0">
              <a:solidFill>
                <a:srgbClr val="FFFF00"/>
              </a:solidFill>
            </a:endParaRPr>
          </a:p>
        </p:txBody>
      </p:sp>
      <p:pic>
        <p:nvPicPr>
          <p:cNvPr id="3077" name="Picture 5" descr="http://img1.liveinternet.ru/images/attach/c/2/72/835/72835046_baby0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00" y="1412776"/>
            <a:ext cx="2235379" cy="1728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C:\Users\Наталья\Documents\Материал для учителя с курсов\шаблоны к матем. презентациям\фон 105 штук\16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614"/>
            <a:ext cx="9144000" cy="6818771"/>
          </a:xfrm>
          <a:prstGeom prst="rect">
            <a:avLst/>
          </a:prstGeom>
          <a:noFill/>
        </p:spPr>
      </p:pic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1285852" y="285728"/>
            <a:ext cx="7239000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hangingPunct="1">
              <a:defRPr/>
            </a:pPr>
            <a:r>
              <a:rPr lang="ru-RU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Конкурс для болельщиков</a:t>
            </a:r>
          </a:p>
        </p:txBody>
      </p:sp>
      <p:pic>
        <p:nvPicPr>
          <p:cNvPr id="24581" name="Picture 6" descr="anicat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673600"/>
            <a:ext cx="2339975" cy="218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643174" y="2714620"/>
            <a:ext cx="4568879" cy="92333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</a:t>
            </a:r>
            <a:r>
              <a:rPr lang="ru-RU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Узнавалки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4" descr="C:\Users\Наталья\Documents\Материал для учителя с курсов\шаблоны к матем. презентациям\фон 105 штук\16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4"/>
            <a:ext cx="9144000" cy="6818771"/>
          </a:xfrm>
          <a:prstGeom prst="rect">
            <a:avLst/>
          </a:prstGeom>
          <a:noFill/>
        </p:spPr>
      </p:pic>
      <p:sp>
        <p:nvSpPr>
          <p:cNvPr id="19458" name="Rectangle 4"/>
          <p:cNvSpPr>
            <a:spLocks noChangeArrowheads="1"/>
          </p:cNvSpPr>
          <p:nvPr/>
        </p:nvSpPr>
        <p:spPr bwMode="auto">
          <a:xfrm>
            <a:off x="2700338" y="1341438"/>
            <a:ext cx="3527425" cy="7191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459" name="Rectangle 5"/>
          <p:cNvSpPr>
            <a:spLocks noChangeArrowheads="1"/>
          </p:cNvSpPr>
          <p:nvPr/>
        </p:nvSpPr>
        <p:spPr bwMode="auto">
          <a:xfrm>
            <a:off x="611188" y="5084763"/>
            <a:ext cx="3527425" cy="7191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</a:rPr>
              <a:t>обход</a:t>
            </a:r>
          </a:p>
        </p:txBody>
      </p:sp>
      <p:sp>
        <p:nvSpPr>
          <p:cNvPr id="19460" name="Rectangle 6"/>
          <p:cNvSpPr>
            <a:spLocks noChangeArrowheads="1"/>
          </p:cNvSpPr>
          <p:nvPr/>
        </p:nvSpPr>
        <p:spPr bwMode="auto">
          <a:xfrm>
            <a:off x="4932363" y="5084763"/>
            <a:ext cx="3527425" cy="7191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</a:rPr>
              <a:t>Восхождение</a:t>
            </a:r>
          </a:p>
        </p:txBody>
      </p:sp>
      <p:sp>
        <p:nvSpPr>
          <p:cNvPr id="19461" name="AutoShape 7"/>
          <p:cNvSpPr>
            <a:spLocks noChangeArrowheads="1"/>
          </p:cNvSpPr>
          <p:nvPr/>
        </p:nvSpPr>
        <p:spPr bwMode="auto">
          <a:xfrm>
            <a:off x="2195513" y="2708275"/>
            <a:ext cx="4392612" cy="1368425"/>
          </a:xfrm>
          <a:prstGeom prst="flowChartDecision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</a:rPr>
              <a:t>Умный?</a:t>
            </a:r>
          </a:p>
        </p:txBody>
      </p:sp>
      <p:sp>
        <p:nvSpPr>
          <p:cNvPr id="19462" name="Line 8"/>
          <p:cNvSpPr>
            <a:spLocks noChangeShapeType="1"/>
          </p:cNvSpPr>
          <p:nvPr/>
        </p:nvSpPr>
        <p:spPr bwMode="auto">
          <a:xfrm>
            <a:off x="4356100" y="836613"/>
            <a:ext cx="0" cy="504825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9463" name="Line 9"/>
          <p:cNvSpPr>
            <a:spLocks noChangeShapeType="1"/>
          </p:cNvSpPr>
          <p:nvPr/>
        </p:nvSpPr>
        <p:spPr bwMode="auto">
          <a:xfrm>
            <a:off x="4356100" y="2060575"/>
            <a:ext cx="0" cy="649288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9464" name="Line 10"/>
          <p:cNvSpPr>
            <a:spLocks noChangeShapeType="1"/>
          </p:cNvSpPr>
          <p:nvPr/>
        </p:nvSpPr>
        <p:spPr bwMode="auto">
          <a:xfrm>
            <a:off x="1403350" y="3429000"/>
            <a:ext cx="0" cy="1657350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9465" name="Line 11"/>
          <p:cNvSpPr>
            <a:spLocks noChangeShapeType="1"/>
          </p:cNvSpPr>
          <p:nvPr/>
        </p:nvSpPr>
        <p:spPr bwMode="auto">
          <a:xfrm>
            <a:off x="7092950" y="3429000"/>
            <a:ext cx="0" cy="1655763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9466" name="Line 12"/>
          <p:cNvSpPr>
            <a:spLocks noChangeShapeType="1"/>
          </p:cNvSpPr>
          <p:nvPr/>
        </p:nvSpPr>
        <p:spPr bwMode="auto">
          <a:xfrm flipH="1">
            <a:off x="4500563" y="6092825"/>
            <a:ext cx="0" cy="504825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9467" name="Line 13"/>
          <p:cNvSpPr>
            <a:spLocks noChangeShapeType="1"/>
          </p:cNvSpPr>
          <p:nvPr/>
        </p:nvSpPr>
        <p:spPr bwMode="auto">
          <a:xfrm flipH="1">
            <a:off x="1403350" y="3395663"/>
            <a:ext cx="792163" cy="33337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9468" name="Line 14"/>
          <p:cNvSpPr>
            <a:spLocks noChangeShapeType="1"/>
          </p:cNvSpPr>
          <p:nvPr/>
        </p:nvSpPr>
        <p:spPr bwMode="auto">
          <a:xfrm flipH="1" flipV="1">
            <a:off x="6516688" y="3390900"/>
            <a:ext cx="576262" cy="38100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9469" name="Line 15"/>
          <p:cNvSpPr>
            <a:spLocks noChangeShapeType="1"/>
          </p:cNvSpPr>
          <p:nvPr/>
        </p:nvSpPr>
        <p:spPr bwMode="auto">
          <a:xfrm flipH="1">
            <a:off x="1476375" y="6092825"/>
            <a:ext cx="5616575" cy="0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9470" name="Line 16"/>
          <p:cNvSpPr>
            <a:spLocks noChangeShapeType="1"/>
          </p:cNvSpPr>
          <p:nvPr/>
        </p:nvSpPr>
        <p:spPr bwMode="auto">
          <a:xfrm flipH="1">
            <a:off x="1476375" y="5805488"/>
            <a:ext cx="0" cy="287337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9471" name="Line 17"/>
          <p:cNvSpPr>
            <a:spLocks noChangeShapeType="1"/>
          </p:cNvSpPr>
          <p:nvPr/>
        </p:nvSpPr>
        <p:spPr bwMode="auto">
          <a:xfrm flipH="1">
            <a:off x="7092950" y="5876925"/>
            <a:ext cx="0" cy="215900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9472" name="Text Box 18"/>
          <p:cNvSpPr txBox="1">
            <a:spLocks noChangeArrowheads="1"/>
          </p:cNvSpPr>
          <p:nvPr/>
        </p:nvSpPr>
        <p:spPr bwMode="auto">
          <a:xfrm>
            <a:off x="2771775" y="1285861"/>
            <a:ext cx="331311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>
                <a:solidFill>
                  <a:schemeClr val="bg1"/>
                </a:solidFill>
              </a:rPr>
              <a:t>Препятствие в виде возвышенности</a:t>
            </a:r>
          </a:p>
        </p:txBody>
      </p:sp>
      <p:sp>
        <p:nvSpPr>
          <p:cNvPr id="19473" name="Text Box 20"/>
          <p:cNvSpPr txBox="1">
            <a:spLocks noChangeArrowheads="1"/>
          </p:cNvSpPr>
          <p:nvPr/>
        </p:nvSpPr>
        <p:spPr bwMode="auto">
          <a:xfrm>
            <a:off x="1547813" y="2708275"/>
            <a:ext cx="7207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Да</a:t>
            </a:r>
          </a:p>
        </p:txBody>
      </p:sp>
      <p:sp>
        <p:nvSpPr>
          <p:cNvPr id="19474" name="Text Box 21"/>
          <p:cNvSpPr txBox="1">
            <a:spLocks noChangeArrowheads="1"/>
          </p:cNvSpPr>
          <p:nvPr/>
        </p:nvSpPr>
        <p:spPr bwMode="auto">
          <a:xfrm>
            <a:off x="6443663" y="2636838"/>
            <a:ext cx="7207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Нет</a:t>
            </a:r>
          </a:p>
        </p:txBody>
      </p:sp>
      <p:sp>
        <p:nvSpPr>
          <p:cNvPr id="36888" name="WordArt 24"/>
          <p:cNvSpPr>
            <a:spLocks noChangeArrowheads="1" noChangeShapeType="1" noTextEdit="1"/>
          </p:cNvSpPr>
          <p:nvPr/>
        </p:nvSpPr>
        <p:spPr bwMode="auto">
          <a:xfrm>
            <a:off x="6357950" y="260350"/>
            <a:ext cx="2500330" cy="216851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kern="1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/>
                <a:cs typeface="Arial"/>
              </a:rPr>
              <a:t>Умный </a:t>
            </a:r>
            <a:r>
              <a:rPr lang="ru-RU" sz="36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/>
                <a:cs typeface="Arial"/>
              </a:rPr>
              <a:t>в гору </a:t>
            </a:r>
            <a:endParaRPr lang="ru-RU" sz="3600" b="1" kern="10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/>
              <a:cs typeface="Arial"/>
            </a:endParaRPr>
          </a:p>
          <a:p>
            <a:pPr algn="ctr"/>
            <a:r>
              <a:rPr lang="ru-RU" sz="3600" b="1" kern="1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/>
                <a:cs typeface="Arial"/>
              </a:rPr>
              <a:t>не </a:t>
            </a:r>
            <a:r>
              <a:rPr lang="ru-RU" sz="36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/>
                <a:cs typeface="Arial"/>
              </a:rPr>
              <a:t>пойдет, </a:t>
            </a:r>
            <a:endParaRPr lang="ru-RU" sz="3600" b="1" kern="10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/>
              <a:cs typeface="Arial"/>
            </a:endParaRPr>
          </a:p>
          <a:p>
            <a:pPr algn="ctr"/>
            <a:r>
              <a:rPr lang="ru-RU" sz="3600" b="1" kern="1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/>
                <a:cs typeface="Arial"/>
              </a:rPr>
              <a:t>умный </a:t>
            </a:r>
            <a:r>
              <a:rPr lang="ru-RU" sz="36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/>
                <a:cs typeface="Arial"/>
              </a:rPr>
              <a:t>гору </a:t>
            </a:r>
            <a:endParaRPr lang="ru-RU" sz="3600" b="1" kern="10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/>
              <a:cs typeface="Arial"/>
            </a:endParaRPr>
          </a:p>
          <a:p>
            <a:pPr algn="ctr"/>
            <a:r>
              <a:rPr lang="ru-RU" sz="3600" b="1" kern="1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/>
                <a:cs typeface="Arial"/>
              </a:rPr>
              <a:t>обойдет</a:t>
            </a:r>
            <a:endParaRPr lang="ru-RU" sz="3600" b="1" kern="1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6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8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4" descr="C:\Users\Наталья\Documents\Материал для учителя с курсов\шаблоны к матем. презентациям\фон 105 штук\16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4"/>
            <a:ext cx="9144000" cy="6818771"/>
          </a:xfrm>
          <a:prstGeom prst="rect">
            <a:avLst/>
          </a:prstGeom>
          <a:noFill/>
        </p:spPr>
      </p:pic>
      <p:sp>
        <p:nvSpPr>
          <p:cNvPr id="20482" name="Rectangle 3"/>
          <p:cNvSpPr>
            <a:spLocks noChangeArrowheads="1"/>
          </p:cNvSpPr>
          <p:nvPr/>
        </p:nvSpPr>
        <p:spPr bwMode="auto">
          <a:xfrm>
            <a:off x="684213" y="4868863"/>
            <a:ext cx="3527425" cy="7191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</a:rPr>
              <a:t>Ковка</a:t>
            </a:r>
          </a:p>
        </p:txBody>
      </p:sp>
      <p:sp>
        <p:nvSpPr>
          <p:cNvPr id="20483" name="AutoShape 5"/>
          <p:cNvSpPr>
            <a:spLocks noChangeArrowheads="1"/>
          </p:cNvSpPr>
          <p:nvPr/>
        </p:nvSpPr>
        <p:spPr bwMode="auto">
          <a:xfrm>
            <a:off x="1042988" y="1773238"/>
            <a:ext cx="4392612" cy="1368425"/>
          </a:xfrm>
          <a:prstGeom prst="flowChartDecision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</a:rPr>
              <a:t>Высокая </a:t>
            </a:r>
            <a:r>
              <a:rPr lang="en-US" sz="3200" b="1" dirty="0">
                <a:solidFill>
                  <a:schemeClr val="bg1"/>
                </a:solidFill>
              </a:rPr>
              <a:t>t </a:t>
            </a:r>
            <a:r>
              <a:rPr lang="ru-RU" sz="3200" b="1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20484" name="Line 7"/>
          <p:cNvSpPr>
            <a:spLocks noChangeShapeType="1"/>
          </p:cNvSpPr>
          <p:nvPr/>
        </p:nvSpPr>
        <p:spPr bwMode="auto">
          <a:xfrm>
            <a:off x="3203575" y="836613"/>
            <a:ext cx="0" cy="938212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0485" name="Line 8"/>
          <p:cNvSpPr>
            <a:spLocks noChangeShapeType="1"/>
          </p:cNvSpPr>
          <p:nvPr/>
        </p:nvSpPr>
        <p:spPr bwMode="auto">
          <a:xfrm>
            <a:off x="3276600" y="3213100"/>
            <a:ext cx="0" cy="1657350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0486" name="Line 9"/>
          <p:cNvSpPr>
            <a:spLocks noChangeShapeType="1"/>
          </p:cNvSpPr>
          <p:nvPr/>
        </p:nvSpPr>
        <p:spPr bwMode="auto">
          <a:xfrm>
            <a:off x="5940425" y="2492375"/>
            <a:ext cx="0" cy="1655763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0487" name="Line 12"/>
          <p:cNvSpPr>
            <a:spLocks noChangeShapeType="1"/>
          </p:cNvSpPr>
          <p:nvPr/>
        </p:nvSpPr>
        <p:spPr bwMode="auto">
          <a:xfrm flipH="1" flipV="1">
            <a:off x="5364163" y="2471738"/>
            <a:ext cx="576262" cy="0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488" name="Line 13"/>
          <p:cNvSpPr>
            <a:spLocks noChangeShapeType="1"/>
          </p:cNvSpPr>
          <p:nvPr/>
        </p:nvSpPr>
        <p:spPr bwMode="auto">
          <a:xfrm flipV="1">
            <a:off x="539750" y="1196975"/>
            <a:ext cx="71438" cy="4824413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489" name="Line 14"/>
          <p:cNvSpPr>
            <a:spLocks noChangeShapeType="1"/>
          </p:cNvSpPr>
          <p:nvPr/>
        </p:nvSpPr>
        <p:spPr bwMode="auto">
          <a:xfrm flipH="1">
            <a:off x="3276600" y="5589588"/>
            <a:ext cx="0" cy="431800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490" name="Text Box 17"/>
          <p:cNvSpPr txBox="1">
            <a:spLocks noChangeArrowheads="1"/>
          </p:cNvSpPr>
          <p:nvPr/>
        </p:nvSpPr>
        <p:spPr bwMode="auto">
          <a:xfrm>
            <a:off x="2411413" y="3644900"/>
            <a:ext cx="7207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Да</a:t>
            </a:r>
          </a:p>
        </p:txBody>
      </p:sp>
      <p:sp>
        <p:nvSpPr>
          <p:cNvPr id="20491" name="Text Box 18"/>
          <p:cNvSpPr txBox="1">
            <a:spLocks noChangeArrowheads="1"/>
          </p:cNvSpPr>
          <p:nvPr/>
        </p:nvSpPr>
        <p:spPr bwMode="auto">
          <a:xfrm>
            <a:off x="5076825" y="3141663"/>
            <a:ext cx="7207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Нет</a:t>
            </a:r>
          </a:p>
        </p:txBody>
      </p:sp>
      <p:sp>
        <p:nvSpPr>
          <p:cNvPr id="42003" name="WordArt 19"/>
          <p:cNvSpPr>
            <a:spLocks noChangeArrowheads="1" noChangeShapeType="1" noTextEdit="1"/>
          </p:cNvSpPr>
          <p:nvPr/>
        </p:nvSpPr>
        <p:spPr bwMode="auto">
          <a:xfrm>
            <a:off x="5072066" y="260350"/>
            <a:ext cx="3711572" cy="159701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kern="1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/>
                <a:cs typeface="Arial"/>
              </a:rPr>
              <a:t>Куй </a:t>
            </a:r>
            <a:r>
              <a:rPr lang="ru-RU" sz="36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/>
                <a:cs typeface="Arial"/>
              </a:rPr>
              <a:t>железо, </a:t>
            </a:r>
            <a:endParaRPr lang="ru-RU" sz="3600" b="1" kern="10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/>
              <a:cs typeface="Arial"/>
            </a:endParaRPr>
          </a:p>
          <a:p>
            <a:pPr algn="ctr"/>
            <a:r>
              <a:rPr lang="ru-RU" sz="3600" b="1" kern="1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/>
                <a:cs typeface="Arial"/>
              </a:rPr>
              <a:t>пока горячо</a:t>
            </a:r>
            <a:endParaRPr lang="ru-RU" sz="3600" b="1" kern="1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20493" name="Line 20"/>
          <p:cNvSpPr>
            <a:spLocks noChangeShapeType="1"/>
          </p:cNvSpPr>
          <p:nvPr/>
        </p:nvSpPr>
        <p:spPr bwMode="auto">
          <a:xfrm>
            <a:off x="611188" y="1196975"/>
            <a:ext cx="2520950" cy="0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0494" name="Line 21"/>
          <p:cNvSpPr>
            <a:spLocks noChangeShapeType="1"/>
          </p:cNvSpPr>
          <p:nvPr/>
        </p:nvSpPr>
        <p:spPr bwMode="auto">
          <a:xfrm>
            <a:off x="539750" y="6021388"/>
            <a:ext cx="2736850" cy="0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495" name="AutoShape 22"/>
          <p:cNvSpPr>
            <a:spLocks noChangeArrowheads="1"/>
          </p:cNvSpPr>
          <p:nvPr/>
        </p:nvSpPr>
        <p:spPr bwMode="auto">
          <a:xfrm>
            <a:off x="5148263" y="4076700"/>
            <a:ext cx="2160587" cy="720725"/>
          </a:xfrm>
          <a:prstGeom prst="flowChartTerminator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</a:rPr>
              <a:t>Конец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2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00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4" descr="C:\Users\Наталья\Documents\Материал для учителя с курсов\шаблоны к матем. презентациям\фон 105 штук\16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4"/>
            <a:ext cx="9144000" cy="6818771"/>
          </a:xfrm>
          <a:prstGeom prst="rect">
            <a:avLst/>
          </a:prstGeom>
          <a:noFill/>
        </p:spPr>
      </p:pic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2843213" y="1557338"/>
            <a:ext cx="2520950" cy="7191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</a:rPr>
              <a:t>I=1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22531" name="AutoShape 3"/>
          <p:cNvSpPr>
            <a:spLocks noChangeArrowheads="1"/>
          </p:cNvSpPr>
          <p:nvPr/>
        </p:nvSpPr>
        <p:spPr bwMode="auto">
          <a:xfrm>
            <a:off x="1979613" y="3573463"/>
            <a:ext cx="4392612" cy="1368425"/>
          </a:xfrm>
          <a:prstGeom prst="flowChartDecision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600" dirty="0">
                <a:solidFill>
                  <a:schemeClr val="bg1"/>
                </a:solidFill>
              </a:rPr>
              <a:t>I&gt;7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22532" name="Line 4"/>
          <p:cNvSpPr>
            <a:spLocks noChangeShapeType="1"/>
          </p:cNvSpPr>
          <p:nvPr/>
        </p:nvSpPr>
        <p:spPr bwMode="auto">
          <a:xfrm>
            <a:off x="4140200" y="765175"/>
            <a:ext cx="0" cy="792163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2533" name="Line 5"/>
          <p:cNvSpPr>
            <a:spLocks noChangeShapeType="1"/>
          </p:cNvSpPr>
          <p:nvPr/>
        </p:nvSpPr>
        <p:spPr bwMode="auto">
          <a:xfrm>
            <a:off x="1979613" y="4292600"/>
            <a:ext cx="0" cy="793750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2534" name="Line 6"/>
          <p:cNvSpPr>
            <a:spLocks noChangeShapeType="1"/>
          </p:cNvSpPr>
          <p:nvPr/>
        </p:nvSpPr>
        <p:spPr bwMode="auto">
          <a:xfrm>
            <a:off x="6948488" y="4221163"/>
            <a:ext cx="0" cy="792162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2535" name="Line 7"/>
          <p:cNvSpPr>
            <a:spLocks noChangeShapeType="1"/>
          </p:cNvSpPr>
          <p:nvPr/>
        </p:nvSpPr>
        <p:spPr bwMode="auto">
          <a:xfrm flipH="1" flipV="1">
            <a:off x="6372225" y="4221163"/>
            <a:ext cx="576263" cy="0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2536" name="Line 8"/>
          <p:cNvSpPr>
            <a:spLocks noChangeShapeType="1"/>
          </p:cNvSpPr>
          <p:nvPr/>
        </p:nvSpPr>
        <p:spPr bwMode="auto">
          <a:xfrm flipV="1">
            <a:off x="611188" y="2492375"/>
            <a:ext cx="0" cy="2449513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2537" name="Text Box 9"/>
          <p:cNvSpPr txBox="1">
            <a:spLocks noChangeArrowheads="1"/>
          </p:cNvSpPr>
          <p:nvPr/>
        </p:nvSpPr>
        <p:spPr bwMode="auto">
          <a:xfrm>
            <a:off x="6443663" y="3716338"/>
            <a:ext cx="7207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Да</a:t>
            </a:r>
          </a:p>
        </p:txBody>
      </p:sp>
      <p:sp>
        <p:nvSpPr>
          <p:cNvPr id="22538" name="Text Box 10"/>
          <p:cNvSpPr txBox="1">
            <a:spLocks noChangeArrowheads="1"/>
          </p:cNvSpPr>
          <p:nvPr/>
        </p:nvSpPr>
        <p:spPr bwMode="auto">
          <a:xfrm>
            <a:off x="1258888" y="3789363"/>
            <a:ext cx="7207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Нет</a:t>
            </a:r>
          </a:p>
        </p:txBody>
      </p:sp>
      <p:sp>
        <p:nvSpPr>
          <p:cNvPr id="44043" name="WordArt 11"/>
          <p:cNvSpPr>
            <a:spLocks noChangeArrowheads="1" noChangeShapeType="1" noTextEdit="1"/>
          </p:cNvSpPr>
          <p:nvPr/>
        </p:nvSpPr>
        <p:spPr bwMode="auto">
          <a:xfrm>
            <a:off x="5643570" y="260350"/>
            <a:ext cx="3500430" cy="216851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kern="1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/>
                <a:cs typeface="Arial"/>
              </a:rPr>
              <a:t>Семь </a:t>
            </a:r>
            <a:r>
              <a:rPr lang="ru-RU" sz="36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/>
                <a:cs typeface="Arial"/>
              </a:rPr>
              <a:t>раз </a:t>
            </a:r>
            <a:r>
              <a:rPr lang="ru-RU" sz="3600" b="1" kern="1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/>
                <a:cs typeface="Arial"/>
              </a:rPr>
              <a:t>отмерь – </a:t>
            </a:r>
          </a:p>
          <a:p>
            <a:pPr algn="ctr"/>
            <a:r>
              <a:rPr lang="ru-RU" sz="3600" b="1" kern="1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/>
                <a:cs typeface="Arial"/>
              </a:rPr>
              <a:t>один </a:t>
            </a:r>
            <a:r>
              <a:rPr lang="ru-RU" sz="36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/>
                <a:cs typeface="Arial"/>
              </a:rPr>
              <a:t>раз </a:t>
            </a:r>
            <a:r>
              <a:rPr lang="ru-RU" sz="3600" b="1" kern="1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/>
                <a:cs typeface="Arial"/>
              </a:rPr>
              <a:t>отрежь</a:t>
            </a:r>
            <a:endParaRPr lang="ru-RU" sz="3600" b="1" kern="1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22540" name="Line 12"/>
          <p:cNvSpPr>
            <a:spLocks noChangeShapeType="1"/>
          </p:cNvSpPr>
          <p:nvPr/>
        </p:nvSpPr>
        <p:spPr bwMode="auto">
          <a:xfrm>
            <a:off x="611188" y="2492375"/>
            <a:ext cx="3313112" cy="0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2541" name="Rectangle 14"/>
          <p:cNvSpPr>
            <a:spLocks noChangeArrowheads="1"/>
          </p:cNvSpPr>
          <p:nvPr/>
        </p:nvSpPr>
        <p:spPr bwMode="auto">
          <a:xfrm>
            <a:off x="250825" y="5013325"/>
            <a:ext cx="3527425" cy="7191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600" dirty="0">
                <a:solidFill>
                  <a:schemeClr val="bg1"/>
                </a:solidFill>
              </a:rPr>
              <a:t>Отмерь</a:t>
            </a:r>
          </a:p>
        </p:txBody>
      </p:sp>
      <p:sp>
        <p:nvSpPr>
          <p:cNvPr id="22542" name="Line 15"/>
          <p:cNvSpPr>
            <a:spLocks noChangeShapeType="1"/>
          </p:cNvSpPr>
          <p:nvPr/>
        </p:nvSpPr>
        <p:spPr bwMode="auto">
          <a:xfrm>
            <a:off x="6877050" y="5734050"/>
            <a:ext cx="0" cy="431800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2543" name="Rectangle 16"/>
          <p:cNvSpPr>
            <a:spLocks noChangeArrowheads="1"/>
          </p:cNvSpPr>
          <p:nvPr/>
        </p:nvSpPr>
        <p:spPr bwMode="auto">
          <a:xfrm>
            <a:off x="2843213" y="2636838"/>
            <a:ext cx="2520950" cy="7191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600" dirty="0">
                <a:solidFill>
                  <a:schemeClr val="bg1"/>
                </a:solidFill>
              </a:rPr>
              <a:t>I=I + 1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22544" name="Line 17"/>
          <p:cNvSpPr>
            <a:spLocks noChangeShapeType="1"/>
          </p:cNvSpPr>
          <p:nvPr/>
        </p:nvSpPr>
        <p:spPr bwMode="auto">
          <a:xfrm>
            <a:off x="4067175" y="2276475"/>
            <a:ext cx="0" cy="360363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2545" name="Line 18"/>
          <p:cNvSpPr>
            <a:spLocks noChangeShapeType="1"/>
          </p:cNvSpPr>
          <p:nvPr/>
        </p:nvSpPr>
        <p:spPr bwMode="auto">
          <a:xfrm>
            <a:off x="4140200" y="3357563"/>
            <a:ext cx="0" cy="287337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2546" name="Rectangle 19"/>
          <p:cNvSpPr>
            <a:spLocks noChangeArrowheads="1"/>
          </p:cNvSpPr>
          <p:nvPr/>
        </p:nvSpPr>
        <p:spPr bwMode="auto">
          <a:xfrm>
            <a:off x="4932363" y="5013325"/>
            <a:ext cx="3527425" cy="7191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600" b="1" dirty="0">
                <a:solidFill>
                  <a:schemeClr val="bg1"/>
                </a:solidFill>
              </a:rPr>
              <a:t>Отрежь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4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4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C:\Users\Наталья\Documents\Материал для учителя с курсов\шаблоны к матем. презентациям\фон 105 штук\16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614"/>
            <a:ext cx="9144000" cy="681877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162526" y="2967335"/>
            <a:ext cx="48189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Тройная игра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8194" name="Picture 2" descr="http://stat16.privet.ru/lr/0b01a132bcf1912c7f921a12d501b8c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524250"/>
            <a:ext cx="3333750" cy="3333750"/>
          </a:xfrm>
          <a:prstGeom prst="rect">
            <a:avLst/>
          </a:prstGeom>
          <a:noFill/>
        </p:spPr>
      </p:pic>
      <p:pic>
        <p:nvPicPr>
          <p:cNvPr id="8196" name="Picture 4" descr="http://img.sunhome.ru/UsersGallery/Cards/156/2381209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07696" y="188640"/>
            <a:ext cx="2736304" cy="31272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C:\Users\Наталья\Documents\Материал для учителя с курсов\шаблоны к матем. презентациям\фон 105 штук\16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614"/>
            <a:ext cx="9144000" cy="6818771"/>
          </a:xfrm>
          <a:prstGeom prst="rect">
            <a:avLst/>
          </a:prstGeom>
          <a:noFill/>
        </p:spPr>
      </p:pic>
      <p:pic>
        <p:nvPicPr>
          <p:cNvPr id="16386" name="Рисунок 1" descr="http://festival.1september.ru/articles/561781/img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85875" y="1957388"/>
            <a:ext cx="6715125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WordArt 6"/>
          <p:cNvSpPr>
            <a:spLocks noChangeArrowheads="1" noChangeShapeType="1" noTextEdit="1"/>
          </p:cNvSpPr>
          <p:nvPr/>
        </p:nvSpPr>
        <p:spPr bwMode="auto">
          <a:xfrm>
            <a:off x="1928794" y="357166"/>
            <a:ext cx="6624637" cy="1008063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14958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cs typeface="Times New Roman"/>
              </a:rPr>
              <a:t>Ветвление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Наталья\Documents\Материал для учителя с курсов\шаблоны к матем. презентациям\фон 105 штук\16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614"/>
            <a:ext cx="9144000" cy="6818771"/>
          </a:xfrm>
          <a:prstGeom prst="rect">
            <a:avLst/>
          </a:prstGeom>
          <a:noFill/>
        </p:spPr>
      </p:pic>
      <p:sp>
        <p:nvSpPr>
          <p:cNvPr id="4" name="Скругленный прямоугольник 3"/>
          <p:cNvSpPr/>
          <p:nvPr/>
        </p:nvSpPr>
        <p:spPr>
          <a:xfrm>
            <a:off x="1043608" y="2852936"/>
            <a:ext cx="5328592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/>
            <a:r>
              <a:rPr lang="ru-RU" sz="4000" dirty="0" smtClean="0"/>
              <a:t>Решения задач      40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043608" y="3717032"/>
            <a:ext cx="5328592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dirty="0" smtClean="0"/>
              <a:t>Выполнить действия 29</a:t>
            </a:r>
            <a:endParaRPr lang="ru-RU" sz="36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043608" y="4581128"/>
            <a:ext cx="5328592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dirty="0" smtClean="0"/>
              <a:t>Отгадать ребус      15</a:t>
            </a:r>
            <a:endParaRPr lang="ru-RU" sz="40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043608" y="5373216"/>
            <a:ext cx="5328592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dirty="0" smtClean="0"/>
              <a:t>Найти ответ             9</a:t>
            </a:r>
            <a:endParaRPr lang="ru-RU" sz="40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043608" y="6165304"/>
            <a:ext cx="5328592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dirty="0" smtClean="0"/>
              <a:t>Программирования 7</a:t>
            </a:r>
            <a:endParaRPr lang="ru-RU" sz="40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043608" y="2852936"/>
            <a:ext cx="5328592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043608" y="3717032"/>
            <a:ext cx="5328592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043608" y="4581128"/>
            <a:ext cx="5328592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043608" y="5373216"/>
            <a:ext cx="5328592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043608" y="6165304"/>
            <a:ext cx="5328592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2051720" y="260648"/>
            <a:ext cx="5040000" cy="1800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FFFF00"/>
                </a:solidFill>
              </a:rPr>
              <a:t>Для чего используют алгоритм?</a:t>
            </a:r>
            <a:endParaRPr lang="ru-RU" sz="3600" dirty="0">
              <a:solidFill>
                <a:srgbClr val="FFFF00"/>
              </a:solidFill>
            </a:endParaRPr>
          </a:p>
        </p:txBody>
      </p:sp>
      <p:pic>
        <p:nvPicPr>
          <p:cNvPr id="4101" name="Picture 5" descr="http://kellly.free.fr/informatique/inf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767736" y="1916832"/>
            <a:ext cx="2376264" cy="2352451"/>
          </a:xfrm>
          <a:prstGeom prst="rect">
            <a:avLst/>
          </a:prstGeom>
          <a:noFill/>
        </p:spPr>
      </p:pic>
      <p:pic>
        <p:nvPicPr>
          <p:cNvPr id="4103" name="Picture 7" descr="http://uploads.ru/t/v/i/c/vicf4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430967">
            <a:off x="145346" y="568274"/>
            <a:ext cx="1801399" cy="2263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:\Users\Наталья\Documents\Материал для учителя с курсов\шаблоны к матем. презентациям\фон 105 штук\16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614"/>
            <a:ext cx="9144000" cy="6818771"/>
          </a:xfrm>
          <a:prstGeom prst="rect">
            <a:avLst/>
          </a:prstGeom>
          <a:noFill/>
        </p:spPr>
      </p:pic>
      <p:pic>
        <p:nvPicPr>
          <p:cNvPr id="4" name="Picture 8" descr="30m2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300192" y="2636912"/>
            <a:ext cx="1944216" cy="345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339752" y="2780928"/>
            <a:ext cx="475482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Приветствие </a:t>
            </a:r>
          </a:p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команд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C:\Users\Наталья\Documents\Материал для учителя с курсов\шаблоны к матем. презентациям\фон 105 штук\16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614"/>
            <a:ext cx="9144000" cy="6818771"/>
          </a:xfrm>
          <a:prstGeom prst="rect">
            <a:avLst/>
          </a:prstGeom>
          <a:noFill/>
        </p:spPr>
      </p:pic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1259632" y="2636912"/>
            <a:ext cx="7239000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hangingPunct="1">
              <a:defRPr/>
            </a:pPr>
            <a:r>
              <a:rPr lang="ru-RU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Конкурс для болельщиков</a:t>
            </a:r>
          </a:p>
        </p:txBody>
      </p:sp>
      <p:pic>
        <p:nvPicPr>
          <p:cNvPr id="24581" name="Picture 6" descr="anicat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673600"/>
            <a:ext cx="2339975" cy="218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Наталья\Documents\Материал для учителя с курсов\шаблоны к матем. презентациям\фон 105 штук\16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614"/>
            <a:ext cx="9144000" cy="6818771"/>
          </a:xfrm>
          <a:prstGeom prst="rect">
            <a:avLst/>
          </a:prstGeom>
          <a:noFill/>
        </p:spPr>
      </p:pic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179512" y="-891480"/>
            <a:ext cx="9576569" cy="3815854"/>
          </a:xfrm>
        </p:spPr>
        <p:txBody>
          <a:bodyPr>
            <a:normAutofit/>
          </a:bodyPr>
          <a:lstStyle/>
          <a:p>
            <a:pPr marL="838200" indent="-838200" eaLnBrk="1" hangingPunct="1"/>
            <a:r>
              <a:rPr lang="ru-RU" sz="6000" b="1" dirty="0" smtClean="0">
                <a:solidFill>
                  <a:srgbClr val="CC0000"/>
                </a:solidFill>
                <a:latin typeface="Comic Sans MS" pitchFamily="66" charset="0"/>
              </a:rPr>
              <a:t>Конкурс</a:t>
            </a:r>
            <a:br>
              <a:rPr lang="ru-RU" sz="6000" b="1" dirty="0" smtClean="0">
                <a:solidFill>
                  <a:srgbClr val="CC0000"/>
                </a:solidFill>
                <a:latin typeface="Comic Sans MS" pitchFamily="66" charset="0"/>
              </a:rPr>
            </a:br>
            <a:r>
              <a:rPr lang="ru-RU" sz="6000" b="1" dirty="0" smtClean="0">
                <a:solidFill>
                  <a:srgbClr val="CC0000"/>
                </a:solidFill>
                <a:latin typeface="Comic Sans MS" pitchFamily="66" charset="0"/>
              </a:rPr>
              <a:t>«Дешифратор»</a:t>
            </a:r>
          </a:p>
        </p:txBody>
      </p:sp>
      <p:pic>
        <p:nvPicPr>
          <p:cNvPr id="28675" name="Picture 4" descr="REOR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050" y="2676525"/>
            <a:ext cx="4897438" cy="418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:\Users\Наталья\Documents\Материал для учителя с курсов\шаблоны к матем. презентациям\фон 105 штук\16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614"/>
            <a:ext cx="9144000" cy="6818771"/>
          </a:xfrm>
          <a:prstGeom prst="rect">
            <a:avLst/>
          </a:prstGeom>
          <a:noFill/>
        </p:spPr>
      </p:pic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539750" y="1052513"/>
            <a:ext cx="7921625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/>
            <a:r>
              <a:rPr lang="ru-RU" sz="4800" i="1">
                <a:solidFill>
                  <a:srgbClr val="333399"/>
                </a:solidFill>
                <a:latin typeface="Comic Sans MS" pitchFamily="66" charset="0"/>
              </a:rPr>
              <a:t>Лучше Корвет на столе, </a:t>
            </a:r>
          </a:p>
          <a:p>
            <a:pPr algn="l"/>
            <a:r>
              <a:rPr lang="ru-RU" sz="4800" i="1">
                <a:solidFill>
                  <a:srgbClr val="333399"/>
                </a:solidFill>
                <a:latin typeface="Comic Sans MS" pitchFamily="66" charset="0"/>
              </a:rPr>
              <a:t>чем Pentium во сне.</a:t>
            </a:r>
            <a:r>
              <a:rPr lang="ru-RU" sz="4800">
                <a:solidFill>
                  <a:srgbClr val="333399"/>
                </a:solidFill>
              </a:rPr>
              <a:t>   </a:t>
            </a:r>
          </a:p>
        </p:txBody>
      </p:sp>
      <p:sp>
        <p:nvSpPr>
          <p:cNvPr id="88068" name="Rectangle 4"/>
          <p:cNvSpPr>
            <a:spLocks noChangeArrowheads="1"/>
          </p:cNvSpPr>
          <p:nvPr/>
        </p:nvSpPr>
        <p:spPr bwMode="auto">
          <a:xfrm>
            <a:off x="1042988" y="3716338"/>
            <a:ext cx="7273925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/>
            <a:r>
              <a:rPr lang="ru-RU" sz="4800" i="1">
                <a:latin typeface="Comic Sans MS" pitchFamily="66" charset="0"/>
              </a:rPr>
              <a:t>Лучше синица в руке, </a:t>
            </a:r>
          </a:p>
          <a:p>
            <a:pPr algn="r"/>
            <a:r>
              <a:rPr lang="ru-RU" sz="4800" i="1">
                <a:latin typeface="Comic Sans MS" pitchFamily="66" charset="0"/>
              </a:rPr>
              <a:t>чем журавль в небе </a:t>
            </a:r>
          </a:p>
        </p:txBody>
      </p:sp>
      <p:pic>
        <p:nvPicPr>
          <p:cNvPr id="29700" name="Picture 6" descr="Копия 2L2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3141663"/>
            <a:ext cx="82438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80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8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:\Users\Наталья\Documents\Материал для учителя с курсов\шаблоны к матем. презентациям\фон 105 штук\16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614"/>
            <a:ext cx="9144000" cy="6818771"/>
          </a:xfrm>
          <a:prstGeom prst="rect">
            <a:avLst/>
          </a:prstGeom>
          <a:noFill/>
        </p:spPr>
      </p:pic>
      <p:sp>
        <p:nvSpPr>
          <p:cNvPr id="30722" name="Rectangle 4"/>
          <p:cNvSpPr>
            <a:spLocks noChangeArrowheads="1"/>
          </p:cNvSpPr>
          <p:nvPr/>
        </p:nvSpPr>
        <p:spPr bwMode="auto">
          <a:xfrm>
            <a:off x="323850" y="1052513"/>
            <a:ext cx="8593138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ru-RU" sz="4800" i="1">
                <a:solidFill>
                  <a:srgbClr val="333399"/>
                </a:solidFill>
                <a:latin typeface="Comic Sans MS" pitchFamily="66" charset="0"/>
              </a:rPr>
              <a:t>Каждая новая программа </a:t>
            </a:r>
          </a:p>
          <a:p>
            <a:pPr algn="l"/>
            <a:r>
              <a:rPr lang="ru-RU" sz="4800" i="1">
                <a:solidFill>
                  <a:srgbClr val="333399"/>
                </a:solidFill>
                <a:latin typeface="Comic Sans MS" pitchFamily="66" charset="0"/>
              </a:rPr>
              <a:t>- это хорошо забытая старая</a:t>
            </a:r>
            <a:r>
              <a:rPr lang="ru-RU"/>
              <a:t> </a:t>
            </a:r>
          </a:p>
        </p:txBody>
      </p:sp>
      <p:sp>
        <p:nvSpPr>
          <p:cNvPr id="102405" name="Rectangle 5"/>
          <p:cNvSpPr>
            <a:spLocks noChangeArrowheads="1"/>
          </p:cNvSpPr>
          <p:nvPr/>
        </p:nvSpPr>
        <p:spPr bwMode="auto">
          <a:xfrm>
            <a:off x="2411413" y="3933825"/>
            <a:ext cx="5965825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/>
            <a:r>
              <a:rPr lang="ru-RU" sz="4800" i="1">
                <a:latin typeface="Comic Sans MS" pitchFamily="66" charset="0"/>
              </a:rPr>
              <a:t>Новое – хорошо </a:t>
            </a:r>
          </a:p>
          <a:p>
            <a:pPr algn="r"/>
            <a:r>
              <a:rPr lang="ru-RU" sz="4800" i="1">
                <a:latin typeface="Comic Sans MS" pitchFamily="66" charset="0"/>
              </a:rPr>
              <a:t>забытое старое</a:t>
            </a:r>
            <a:r>
              <a:rPr lang="ru-RU"/>
              <a:t> </a:t>
            </a:r>
          </a:p>
        </p:txBody>
      </p:sp>
      <p:pic>
        <p:nvPicPr>
          <p:cNvPr id="30724" name="Picture 6" descr="Копия 2L2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3141663"/>
            <a:ext cx="82438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:\Users\Наталья\Documents\Материал для учителя с курсов\шаблоны к матем. презентациям\фон 105 штук\16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614"/>
            <a:ext cx="9144000" cy="6818771"/>
          </a:xfrm>
          <a:prstGeom prst="rect">
            <a:avLst/>
          </a:prstGeom>
          <a:noFill/>
        </p:spPr>
      </p:pic>
      <p:sp>
        <p:nvSpPr>
          <p:cNvPr id="31746" name="Rectangle 4"/>
          <p:cNvSpPr>
            <a:spLocks noChangeArrowheads="1"/>
          </p:cNvSpPr>
          <p:nvPr/>
        </p:nvSpPr>
        <p:spPr bwMode="auto">
          <a:xfrm>
            <a:off x="301625" y="1052513"/>
            <a:ext cx="8842375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ru-RU" sz="4800" i="1">
                <a:solidFill>
                  <a:srgbClr val="333399"/>
                </a:solidFill>
                <a:latin typeface="Comic Sans MS" pitchFamily="66" charset="0"/>
              </a:rPr>
              <a:t>По компьютерам встречают,</a:t>
            </a:r>
          </a:p>
          <a:p>
            <a:pPr algn="l"/>
            <a:r>
              <a:rPr lang="ru-RU" sz="4800" i="1">
                <a:solidFill>
                  <a:srgbClr val="333399"/>
                </a:solidFill>
                <a:latin typeface="Comic Sans MS" pitchFamily="66" charset="0"/>
              </a:rPr>
              <a:t> по программам провожают.</a:t>
            </a:r>
            <a:r>
              <a:rPr lang="ru-RU"/>
              <a:t>   </a:t>
            </a:r>
          </a:p>
        </p:txBody>
      </p:sp>
      <p:sp>
        <p:nvSpPr>
          <p:cNvPr id="103429" name="Rectangle 5"/>
          <p:cNvSpPr>
            <a:spLocks noChangeArrowheads="1"/>
          </p:cNvSpPr>
          <p:nvPr/>
        </p:nvSpPr>
        <p:spPr bwMode="auto">
          <a:xfrm>
            <a:off x="1692275" y="3860800"/>
            <a:ext cx="6962775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r"/>
            <a:r>
              <a:rPr lang="ru-RU" sz="4800" i="1">
                <a:latin typeface="Comic Sans MS" pitchFamily="66" charset="0"/>
              </a:rPr>
              <a:t>По одежке встречают, </a:t>
            </a:r>
          </a:p>
          <a:p>
            <a:pPr algn="r"/>
            <a:r>
              <a:rPr lang="ru-RU" sz="4800" i="1">
                <a:latin typeface="Comic Sans MS" pitchFamily="66" charset="0"/>
              </a:rPr>
              <a:t>по уму провожают </a:t>
            </a:r>
          </a:p>
        </p:txBody>
      </p:sp>
      <p:pic>
        <p:nvPicPr>
          <p:cNvPr id="31748" name="Picture 6" descr="Копия 2L2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3141663"/>
            <a:ext cx="82438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C:\Users\Наталья\Documents\Материал для учителя с курсов\шаблоны к матем. презентациям\фон 105 штук\16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614"/>
            <a:ext cx="9144000" cy="681877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115616" y="1556792"/>
            <a:ext cx="51251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Игра наоборот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170" name="Picture 2" descr="http://zdjecia.nurka.pl/images/fotoo.pl-zdjecia-files-2010-07-330b2d5a.gif"/>
          <p:cNvPicPr>
            <a:picLocks noChangeAspect="1" noChangeArrowheads="1" noCrop="1"/>
          </p:cNvPicPr>
          <p:nvPr/>
        </p:nvPicPr>
        <p:blipFill>
          <a:blip r:embed="rId3" cstate="print">
            <a:clrChange>
              <a:clrFrom>
                <a:srgbClr val="FCFDFD"/>
              </a:clrFrom>
              <a:clrTo>
                <a:srgbClr val="FC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59832" y="2924944"/>
            <a:ext cx="3252903" cy="3933056"/>
          </a:xfrm>
          <a:prstGeom prst="rect">
            <a:avLst/>
          </a:prstGeom>
          <a:noFill/>
        </p:spPr>
      </p:pic>
      <p:pic>
        <p:nvPicPr>
          <p:cNvPr id="8" name="Picture 7" descr="4c2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29475" y="0"/>
            <a:ext cx="1914525" cy="273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 rot="10800000">
            <a:off x="1142976" y="1643050"/>
            <a:ext cx="51251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Игра наоборот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9" grpId="0"/>
      <p:bldP spid="9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Наталья\Documents\Материал для учителя с курсов\шаблоны к матем. презентациям\фон 105 штук\16-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9614"/>
            <a:ext cx="9144000" cy="6818771"/>
          </a:xfrm>
          <a:prstGeom prst="rect">
            <a:avLst/>
          </a:prstGeom>
          <a:noFill/>
        </p:spPr>
      </p:pic>
      <p:sp>
        <p:nvSpPr>
          <p:cNvPr id="4" name="Скругленный прямоугольник 3"/>
          <p:cNvSpPr/>
          <p:nvPr/>
        </p:nvSpPr>
        <p:spPr>
          <a:xfrm>
            <a:off x="1043608" y="2852936"/>
            <a:ext cx="5328592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/>
            <a:r>
              <a:rPr lang="ru-RU" sz="4000" dirty="0" smtClean="0"/>
              <a:t>Жесткий диск        20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043608" y="3717032"/>
            <a:ext cx="5328592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dirty="0" smtClean="0"/>
              <a:t>ОС                         40</a:t>
            </a:r>
            <a:endParaRPr lang="ru-RU" sz="40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043608" y="4581128"/>
            <a:ext cx="5328592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dirty="0" smtClean="0"/>
              <a:t>Документы            60</a:t>
            </a:r>
            <a:endParaRPr lang="ru-RU" sz="40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043608" y="5373216"/>
            <a:ext cx="5328592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dirty="0" smtClean="0"/>
              <a:t>Программы            80</a:t>
            </a:r>
            <a:endParaRPr lang="ru-RU" sz="40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043608" y="6165304"/>
            <a:ext cx="5328592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dirty="0" smtClean="0"/>
              <a:t>Файлы                 100</a:t>
            </a:r>
            <a:endParaRPr lang="ru-RU" sz="40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043608" y="2852936"/>
            <a:ext cx="5328592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043608" y="3717032"/>
            <a:ext cx="5328592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043608" y="4581128"/>
            <a:ext cx="5328592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043608" y="5373216"/>
            <a:ext cx="5328592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043608" y="6165304"/>
            <a:ext cx="5328592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1475656" y="260648"/>
            <a:ext cx="5040000" cy="1800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FFFF00"/>
                </a:solidFill>
              </a:rPr>
              <a:t>Вирусы внедряются в..?</a:t>
            </a:r>
            <a:endParaRPr lang="ru-RU" sz="3600" dirty="0">
              <a:solidFill>
                <a:srgbClr val="FFFF00"/>
              </a:solidFill>
            </a:endParaRPr>
          </a:p>
        </p:txBody>
      </p:sp>
      <p:pic>
        <p:nvPicPr>
          <p:cNvPr id="5125" name="Picture 5" descr="http://media.tumblr.com/tumblr_kzjpo6Afoe1qabl25.gif"/>
          <p:cNvPicPr>
            <a:picLocks noChangeAspect="1" noChangeArrowheads="1" noCrop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91672" y="332656"/>
            <a:ext cx="2952328" cy="2952328"/>
          </a:xfrm>
          <a:prstGeom prst="rect">
            <a:avLst/>
          </a:prstGeom>
          <a:noFill/>
        </p:spPr>
      </p:pic>
      <p:pic>
        <p:nvPicPr>
          <p:cNvPr id="43" name="Picture 143" descr="Рисунок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80312" y="5085184"/>
            <a:ext cx="1550938" cy="1548986"/>
          </a:xfrm>
          <a:prstGeom prst="rect">
            <a:avLst/>
          </a:prstGeom>
          <a:noFill/>
        </p:spPr>
      </p:pic>
      <p:pic>
        <p:nvPicPr>
          <p:cNvPr id="44" name="Picture 144" descr="Рисунок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8063912" y="5229200"/>
            <a:ext cx="180496" cy="1296144"/>
          </a:xfrm>
          <a:prstGeom prst="rect">
            <a:avLst/>
          </a:prstGeom>
          <a:noFill/>
        </p:spPr>
      </p:pic>
      <p:pic>
        <p:nvPicPr>
          <p:cNvPr id="17" name="Sekundomer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8172400" y="4293096"/>
            <a:ext cx="304800" cy="304800"/>
          </a:xfrm>
          <a:prstGeom prst="rect">
            <a:avLst/>
          </a:prstGeom>
        </p:spPr>
      </p:pic>
      <p:pic>
        <p:nvPicPr>
          <p:cNvPr id="18" name="ELPHRG01.wav">
            <a:hlinkClick r:id="" action="ppaction://media"/>
          </p:cNvPr>
          <p:cNvPicPr>
            <a:picLocks noRot="1" noChangeAspect="1"/>
          </p:cNvPicPr>
          <p:nvPr>
            <a:wavAudioFile r:embed="rId2" name="ELPHRG01.wav"/>
          </p:nvPr>
        </p:nvPicPr>
        <p:blipFill>
          <a:blip r:embed="rId9" cstate="print"/>
          <a:stretch>
            <a:fillRect/>
          </a:stretch>
        </p:blipFill>
        <p:spPr>
          <a:xfrm>
            <a:off x="7380312" y="400506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6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67187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9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3960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audio>
              <p:cMediaNode showWhenStopped="0">
                <p:cTn id="4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showWhenStopped="0">
                <p:cTn id="4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C:\Users\Наталья\Documents\Материал для учителя с курсов\шаблоны к матем. презентациям\фон 105 штук\16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614"/>
            <a:ext cx="9144000" cy="6818771"/>
          </a:xfrm>
          <a:prstGeom prst="rect">
            <a:avLst/>
          </a:prstGeom>
          <a:noFill/>
        </p:spPr>
      </p:pic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1259632" y="2492896"/>
            <a:ext cx="7239000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hangingPunct="1">
              <a:defRPr/>
            </a:pPr>
            <a:r>
              <a:rPr lang="ru-RU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Конкурс для болельщиков</a:t>
            </a:r>
          </a:p>
        </p:txBody>
      </p:sp>
      <p:pic>
        <p:nvPicPr>
          <p:cNvPr id="24581" name="Picture 6" descr="anicat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673600"/>
            <a:ext cx="2339975" cy="218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C:\Users\Наталья\Documents\Материал для учителя с курсов\шаблоны к матем. презентациям\фон 105 штук\16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614"/>
            <a:ext cx="9144000" cy="681877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979712" y="2708920"/>
            <a:ext cx="48878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Большая игра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" name="Picture 14" descr="pc_shout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3573016"/>
            <a:ext cx="2520280" cy="3104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6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84" name="Picture 36" descr="C:\Users\Наталья\Documents\Материал для учителя с курсов\шаблоны к матем. презентациям\фон 105 штук\16-3.jpg"/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0" y="19614"/>
            <a:ext cx="9144000" cy="6818771"/>
          </a:xfrm>
          <a:prstGeom prst="rect">
            <a:avLst/>
          </a:prstGeom>
          <a:noFill/>
        </p:spPr>
      </p:pic>
      <p:pic>
        <p:nvPicPr>
          <p:cNvPr id="2082" name="Picture 34"/>
          <p:cNvPicPr>
            <a:picLocks noChangeAspect="1" noChangeArrowheads="1"/>
          </p:cNvPicPr>
          <p:nvPr/>
        </p:nvPicPr>
        <p:blipFill>
          <a:blip r:embed="rId2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11760" y="5445224"/>
            <a:ext cx="4248472" cy="141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Скругленный прямоугольник 3"/>
          <p:cNvSpPr/>
          <p:nvPr/>
        </p:nvSpPr>
        <p:spPr>
          <a:xfrm>
            <a:off x="144016" y="188640"/>
            <a:ext cx="4139952" cy="10081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79512" y="1268760"/>
            <a:ext cx="4139952" cy="10081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79512" y="2348880"/>
            <a:ext cx="4139952" cy="10081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179512" y="3429000"/>
            <a:ext cx="4139952" cy="10081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79512" y="4509120"/>
            <a:ext cx="4139952" cy="10081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4680520" y="188640"/>
            <a:ext cx="4139952" cy="10081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716016" y="1268760"/>
            <a:ext cx="4139952" cy="10081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4716016" y="2348880"/>
            <a:ext cx="4139952" cy="10081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4716016" y="3429000"/>
            <a:ext cx="4139952" cy="10081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4716016" y="4509120"/>
            <a:ext cx="4139952" cy="10081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7-конечная звезда 25"/>
          <p:cNvSpPr/>
          <p:nvPr/>
        </p:nvSpPr>
        <p:spPr>
          <a:xfrm>
            <a:off x="1259632" y="5661248"/>
            <a:ext cx="1512168" cy="1196752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7-конечная звезда 26"/>
          <p:cNvSpPr/>
          <p:nvPr/>
        </p:nvSpPr>
        <p:spPr>
          <a:xfrm>
            <a:off x="6228184" y="5661248"/>
            <a:ext cx="1512168" cy="1196752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2" name="Group 139"/>
          <p:cNvGrpSpPr>
            <a:grpSpLocks/>
          </p:cNvGrpSpPr>
          <p:nvPr/>
        </p:nvGrpSpPr>
        <p:grpSpPr bwMode="auto">
          <a:xfrm>
            <a:off x="251520" y="5733256"/>
            <a:ext cx="1080120" cy="1124744"/>
            <a:chOff x="1973" y="845"/>
            <a:chExt cx="1589" cy="1588"/>
          </a:xfrm>
        </p:grpSpPr>
        <p:pic>
          <p:nvPicPr>
            <p:cNvPr id="33" name="Picture 140" descr="Рисунок1"/>
            <p:cNvPicPr>
              <a:picLocks noChangeAspect="1" noChangeArrowheads="1"/>
            </p:cNvPicPr>
            <p:nvPr/>
          </p:nvPicPr>
          <p:blipFill>
            <a:blip r:embed="rId28" cstate="print"/>
            <a:srcRect/>
            <a:stretch>
              <a:fillRect/>
            </a:stretch>
          </p:blipFill>
          <p:spPr bwMode="auto">
            <a:xfrm>
              <a:off x="1973" y="845"/>
              <a:ext cx="1589" cy="1588"/>
            </a:xfrm>
            <a:prstGeom prst="rect">
              <a:avLst/>
            </a:prstGeom>
            <a:noFill/>
          </p:spPr>
        </p:pic>
        <p:sp>
          <p:nvSpPr>
            <p:cNvPr id="34" name="Rectangle 141" descr="Дуб"/>
            <p:cNvSpPr>
              <a:spLocks noChangeArrowheads="1"/>
            </p:cNvSpPr>
            <p:nvPr/>
          </p:nvSpPr>
          <p:spPr bwMode="auto">
            <a:xfrm>
              <a:off x="2653" y="1525"/>
              <a:ext cx="272" cy="317"/>
            </a:xfrm>
            <a:prstGeom prst="rect">
              <a:avLst/>
            </a:prstGeom>
            <a:blipFill dpi="0" rotWithShape="1">
              <a:blip r:embed="rId29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35" name="Picture 142" descr="Рисунок4"/>
          <p:cNvPicPr>
            <a:picLocks noChangeAspect="1" noChangeArrowheads="1"/>
          </p:cNvPicPr>
          <p:nvPr/>
        </p:nvPicPr>
        <p:blipFill>
          <a:blip r:embed="rId30" cstate="print"/>
          <a:srcRect/>
          <a:stretch>
            <a:fillRect/>
          </a:stretch>
        </p:blipFill>
        <p:spPr bwMode="auto">
          <a:xfrm>
            <a:off x="733706" y="5805264"/>
            <a:ext cx="130359" cy="936104"/>
          </a:xfrm>
          <a:prstGeom prst="rect">
            <a:avLst/>
          </a:prstGeom>
          <a:noFill/>
        </p:spPr>
      </p:pic>
      <p:grpSp>
        <p:nvGrpSpPr>
          <p:cNvPr id="36" name="Group 139"/>
          <p:cNvGrpSpPr>
            <a:grpSpLocks/>
          </p:cNvGrpSpPr>
          <p:nvPr/>
        </p:nvGrpSpPr>
        <p:grpSpPr bwMode="auto">
          <a:xfrm>
            <a:off x="7884368" y="5733256"/>
            <a:ext cx="1080120" cy="1124744"/>
            <a:chOff x="1973" y="845"/>
            <a:chExt cx="1589" cy="1588"/>
          </a:xfrm>
        </p:grpSpPr>
        <p:pic>
          <p:nvPicPr>
            <p:cNvPr id="37" name="Picture 140" descr="Рисунок1"/>
            <p:cNvPicPr>
              <a:picLocks noChangeAspect="1" noChangeArrowheads="1"/>
            </p:cNvPicPr>
            <p:nvPr/>
          </p:nvPicPr>
          <p:blipFill>
            <a:blip r:embed="rId28" cstate="print"/>
            <a:srcRect/>
            <a:stretch>
              <a:fillRect/>
            </a:stretch>
          </p:blipFill>
          <p:spPr bwMode="auto">
            <a:xfrm>
              <a:off x="1973" y="845"/>
              <a:ext cx="1589" cy="1588"/>
            </a:xfrm>
            <a:prstGeom prst="rect">
              <a:avLst/>
            </a:prstGeom>
            <a:noFill/>
          </p:spPr>
        </p:pic>
        <p:sp>
          <p:nvSpPr>
            <p:cNvPr id="38" name="Rectangle 141" descr="Дуб"/>
            <p:cNvSpPr>
              <a:spLocks noChangeArrowheads="1"/>
            </p:cNvSpPr>
            <p:nvPr/>
          </p:nvSpPr>
          <p:spPr bwMode="auto">
            <a:xfrm>
              <a:off x="2653" y="1525"/>
              <a:ext cx="272" cy="317"/>
            </a:xfrm>
            <a:prstGeom prst="rect">
              <a:avLst/>
            </a:prstGeom>
            <a:blipFill dpi="0" rotWithShape="1">
              <a:blip r:embed="rId29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39" name="Picture 142" descr="Рисунок4"/>
          <p:cNvPicPr>
            <a:picLocks noChangeAspect="1" noChangeArrowheads="1"/>
          </p:cNvPicPr>
          <p:nvPr/>
        </p:nvPicPr>
        <p:blipFill>
          <a:blip r:embed="rId30" cstate="print"/>
          <a:srcRect/>
          <a:stretch>
            <a:fillRect/>
          </a:stretch>
        </p:blipFill>
        <p:spPr bwMode="auto">
          <a:xfrm>
            <a:off x="8366554" y="5805264"/>
            <a:ext cx="130359" cy="936104"/>
          </a:xfrm>
          <a:prstGeom prst="rect">
            <a:avLst/>
          </a:prstGeom>
          <a:noFill/>
        </p:spPr>
      </p:pic>
      <p:pic>
        <p:nvPicPr>
          <p:cNvPr id="40" name="MS900116615[1].wav">
            <a:hlinkClick r:id="" action="ppaction://media"/>
          </p:cNvPr>
          <p:cNvPicPr>
            <a:picLocks noRot="1" noChangeAspect="1"/>
          </p:cNvPicPr>
          <p:nvPr>
            <a:wavAudioFile r:embed="rId2" name="MS900116615[1].wav"/>
          </p:nvPr>
        </p:nvPicPr>
        <p:blipFill>
          <a:blip r:embed="rId31" cstate="print"/>
          <a:stretch>
            <a:fillRect/>
          </a:stretch>
        </p:blipFill>
        <p:spPr>
          <a:xfrm>
            <a:off x="4427984" y="2348880"/>
            <a:ext cx="304800" cy="304800"/>
          </a:xfrm>
          <a:prstGeom prst="rect">
            <a:avLst/>
          </a:prstGeom>
        </p:spPr>
      </p:pic>
      <p:pic>
        <p:nvPicPr>
          <p:cNvPr id="41" name="MS900116615[1].wav">
            <a:hlinkClick r:id="" action="ppaction://media"/>
          </p:cNvPr>
          <p:cNvPicPr>
            <a:picLocks noRot="1" noChangeAspect="1"/>
          </p:cNvPicPr>
          <p:nvPr>
            <a:wavAudioFile r:embed="rId2" name="MS900116615[1].wav"/>
          </p:nvPr>
        </p:nvPicPr>
        <p:blipFill>
          <a:blip r:embed="rId32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  <p:controls>
      <p:control spid="2068" name="TextBox9" r:id="rId3" imgW="2666880" imgH="647640"/>
      <p:control spid="2051" name="TextBox1" r:id="rId4" imgW="2666880" imgH="647640"/>
      <p:control spid="2061" name="TextBox2" r:id="rId5" imgW="933480" imgH="647640"/>
      <p:control spid="2062" name="TextBox3" r:id="rId6" imgW="2666880" imgH="647640"/>
      <p:control spid="2063" name="TextBox4" r:id="rId7" imgW="933480" imgH="647640"/>
      <p:control spid="2064" name="TextBox5" r:id="rId8" imgW="2666880" imgH="647640"/>
      <p:control spid="2065" name="TextBox6" r:id="rId9" imgW="933480" imgH="647640"/>
      <p:control spid="2066" name="TextBox7" r:id="rId10" imgW="2666880" imgH="647640"/>
      <p:control spid="2067" name="TextBox8" r:id="rId11" imgW="933480" imgH="647640"/>
      <p:control spid="2069" name="TextBox10" r:id="rId12" imgW="933480" imgH="647640"/>
      <p:control spid="2070" name="TextBox11" r:id="rId13" imgW="2666880" imgH="647640"/>
      <p:control spid="2071" name="TextBox12" r:id="rId14" imgW="933480" imgH="647640"/>
      <p:control spid="2072" name="TextBox13" r:id="rId15" imgW="2666880" imgH="647640"/>
      <p:control spid="2073" name="TextBox14" r:id="rId16" imgW="933480" imgH="647640"/>
      <p:control spid="2074" name="TextBox15" r:id="rId17" imgW="2666880" imgH="647640"/>
      <p:control spid="2075" name="TextBox16" r:id="rId18" imgW="933480" imgH="647640"/>
      <p:control spid="2076" name="TextBox17" r:id="rId19" imgW="2666880" imgH="647640"/>
      <p:control spid="2077" name="TextBox18" r:id="rId20" imgW="933480" imgH="647640"/>
      <p:control spid="2078" name="TextBox19" r:id="rId21" imgW="2666880" imgH="647640"/>
      <p:control spid="2079" name="TextBox20" r:id="rId22" imgW="933480" imgH="647640"/>
      <p:control spid="2080" name="TextBox21" r:id="rId23" imgW="790560" imgH="647640"/>
      <p:control spid="2081" name="TextBox22" r:id="rId24" imgW="723960" imgH="647640"/>
    </p:controls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257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3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257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audio>
              <p:cMediaNode showWhenStopped="0"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  <p:audio>
              <p:cMediaNode showWhenStopped="0"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C:\Users\Наталья\Documents\Материал для учителя с курсов\шаблоны к матем. презентациям\фон 105 штук\16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614"/>
            <a:ext cx="9144000" cy="681877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331640" y="2492896"/>
            <a:ext cx="46955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Простая игра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42" name="Picture 2" descr="http://bms.24open.ru/images/6a1023cbbcfe6432f39b4fa70d8b4b77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5724128" y="3284984"/>
            <a:ext cx="3168352" cy="29718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 descr="http://900igr.net/datas/russkij-jazyk/Russkaja-azbuka/0017-017-Udachi-va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C:\Users\Наталья\Documents\Материал для учителя с курсов\шаблоны к матем. презентациям\фон 105 штук\16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4"/>
            <a:ext cx="9144000" cy="6818771"/>
          </a:xfrm>
          <a:prstGeom prst="rect">
            <a:avLst/>
          </a:prstGeom>
          <a:noFill/>
        </p:spPr>
      </p:pic>
      <p:pic>
        <p:nvPicPr>
          <p:cNvPr id="14338" name="Picture 2" descr="ребусы в картинках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625" y="1857375"/>
            <a:ext cx="8247063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WordArt 6"/>
          <p:cNvSpPr>
            <a:spLocks noChangeArrowheads="1" noChangeShapeType="1" noTextEdit="1"/>
          </p:cNvSpPr>
          <p:nvPr/>
        </p:nvSpPr>
        <p:spPr bwMode="auto">
          <a:xfrm>
            <a:off x="2071670" y="928670"/>
            <a:ext cx="6624638" cy="1008063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14958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cs typeface="Times New Roman"/>
              </a:rPr>
              <a:t>Накопитель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Наталья\Documents\Материал для учителя с курсов\шаблоны к матем. презентациям\фон 105 штук\16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614"/>
            <a:ext cx="9144000" cy="6818771"/>
          </a:xfrm>
          <a:prstGeom prst="rect">
            <a:avLst/>
          </a:prstGeom>
          <a:noFill/>
        </p:spPr>
      </p:pic>
      <p:sp>
        <p:nvSpPr>
          <p:cNvPr id="4" name="Скругленный прямоугольник 3"/>
          <p:cNvSpPr/>
          <p:nvPr/>
        </p:nvSpPr>
        <p:spPr>
          <a:xfrm>
            <a:off x="1043608" y="2852936"/>
            <a:ext cx="5328592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/>
            <a:r>
              <a:rPr lang="ru-RU" sz="4000" dirty="0" smtClean="0"/>
              <a:t>Работы                  39    </a:t>
            </a:r>
            <a:r>
              <a:rPr lang="ru-RU" dirty="0" smtClean="0"/>
              <a:t>                            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043608" y="3717032"/>
            <a:ext cx="5328592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dirty="0" smtClean="0"/>
              <a:t>Игр                        28</a:t>
            </a:r>
            <a:endParaRPr lang="ru-RU" sz="40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043608" y="4581128"/>
            <a:ext cx="5328592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dirty="0" smtClean="0"/>
              <a:t>Выхода  в интернет   18</a:t>
            </a:r>
            <a:endParaRPr lang="ru-RU" sz="36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043608" y="5373216"/>
            <a:ext cx="5328592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dirty="0" smtClean="0"/>
              <a:t>Общения                 8</a:t>
            </a:r>
            <a:endParaRPr lang="ru-RU" sz="40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043608" y="6165304"/>
            <a:ext cx="5328592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dirty="0" smtClean="0"/>
              <a:t>Отдыха                    7</a:t>
            </a:r>
            <a:endParaRPr lang="ru-RU" sz="40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043608" y="2852936"/>
            <a:ext cx="5328592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043608" y="3717032"/>
            <a:ext cx="5328592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043608" y="4581128"/>
            <a:ext cx="5328592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043608" y="5373216"/>
            <a:ext cx="5328592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043608" y="6165304"/>
            <a:ext cx="5328592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2051720" y="260648"/>
            <a:ext cx="5040000" cy="1800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FFFF00"/>
                </a:solidFill>
              </a:rPr>
              <a:t>Компьютер нужен для…?</a:t>
            </a:r>
            <a:endParaRPr lang="ru-RU" sz="3600" dirty="0">
              <a:solidFill>
                <a:srgbClr val="FFFF0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42961" y="1052736"/>
            <a:ext cx="2901039" cy="2380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C:\Users\Наталья\Documents\Материал для учителя с курсов\шаблоны к матем. презентациям\фон 105 штук\16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614"/>
            <a:ext cx="9144000" cy="6818771"/>
          </a:xfrm>
          <a:prstGeom prst="rect">
            <a:avLst/>
          </a:prstGeom>
          <a:noFill/>
        </p:spPr>
      </p:pic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785786" y="1428736"/>
            <a:ext cx="7239000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hangingPunct="1">
              <a:defRPr/>
            </a:pPr>
            <a:r>
              <a:rPr lang="ru-RU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Конкурс для болельщиков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19672" y="2636912"/>
            <a:ext cx="7239000" cy="3073504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3600" b="1" dirty="0" smtClean="0"/>
              <a:t>Каждый болельщик сегодня искатель, а искателя, разгадавшего больше всех загадок, ждет приз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dirty="0" smtClean="0"/>
          </a:p>
        </p:txBody>
      </p:sp>
      <p:pic>
        <p:nvPicPr>
          <p:cNvPr id="24581" name="Picture 6" descr="anicat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673600"/>
            <a:ext cx="2339975" cy="218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7" descr="3c5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388" y="214290"/>
            <a:ext cx="2494731" cy="18890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2285984" y="2714620"/>
            <a:ext cx="6072230" cy="2308324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Колесо истории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build="p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C:\Users\Наталья\Documents\Материал для учителя с курсов\шаблоны к матем. презентациям\фон 105 штук\16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18771"/>
          </a:xfrm>
          <a:prstGeom prst="rect">
            <a:avLst/>
          </a:prstGeom>
          <a:noFill/>
        </p:spPr>
      </p:pic>
      <p:pic>
        <p:nvPicPr>
          <p:cNvPr id="6" name="Picture 10" descr="ag00315_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86710" y="3429000"/>
            <a:ext cx="969963" cy="1093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2285984" y="357166"/>
            <a:ext cx="64294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Русский царь Петр I «прорубил» это в Европу; </a:t>
            </a:r>
            <a:endParaRPr lang="ru-RU" sz="3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14348" y="1714488"/>
            <a:ext cx="735811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Это бывает на экране при работе компьютера и является основой в названии современной операционной системы для персональных компьютеров. </a:t>
            </a:r>
            <a:endParaRPr lang="ru-RU" sz="3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30725" name="Picture 5" descr="http://pomogu-vsem.ru/wp-content/uploads/2011/10/okno-programmy.png?9d7bd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71802" y="4643446"/>
            <a:ext cx="2857520" cy="1971689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6357950" y="5143512"/>
            <a:ext cx="2000264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Окно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C:\Users\Наталья\Documents\Материал для учителя с курсов\шаблоны к матем. презентациям\фон 105 штук\16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18771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643042" y="214290"/>
            <a:ext cx="71438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башкирской сказке «Непобедимый </a:t>
            </a:r>
            <a:r>
              <a:rPr lang="ru-RU" sz="32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Чемид-Чудзин</a:t>
            </a: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 у злодея </a:t>
            </a:r>
            <a:r>
              <a:rPr lang="ru-RU" sz="32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Замигула</a:t>
            </a: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был волшебный камень, который можно было опустить в воду и увидеть все, что не видно простому глазу. </a:t>
            </a:r>
            <a:endParaRPr lang="ru-RU" sz="3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42910" y="3441680"/>
            <a:ext cx="521497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Человек превращает сказку в быль. Сегодня устройство, которое позволяет заглянуть внутрь человека называют:</a:t>
            </a:r>
            <a:endParaRPr lang="ru-RU" sz="3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32770" name="Picture 2" descr="http://im6-tub-ru.yandex.net/i?id=97003304-67-72&amp;n=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0694" y="2928934"/>
            <a:ext cx="2589628" cy="2071702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3929058" y="5214950"/>
            <a:ext cx="4714908" cy="14465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Аппарат УЗИ (рентген)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C:\Users\Наталья\Documents\Материал для учителя с курсов\шаблоны к матем. презентациям\фон 105 штук\16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4"/>
            <a:ext cx="9144000" cy="6818771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857356" y="0"/>
            <a:ext cx="692945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 помощью этого коня ахейцы одержали победу над царем Приамом. </a:t>
            </a:r>
            <a:endParaRPr lang="ru-RU" sz="3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0034" y="2000240"/>
            <a:ext cx="571504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Сегодня так называют один из самых известных компьютерных вирусов. </a:t>
            </a:r>
            <a:endParaRPr lang="ru-RU" sz="3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31746" name="Picture 2" descr="http://hrak9000.narod.ru/part2/troya/t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8" y="1857364"/>
            <a:ext cx="2162276" cy="321471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3929058" y="5214950"/>
            <a:ext cx="4714908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Троянский конь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497</TotalTime>
  <Words>333</Words>
  <Application>Microsoft Office PowerPoint</Application>
  <PresentationFormat>Экран (4:3)</PresentationFormat>
  <Paragraphs>92</Paragraphs>
  <Slides>30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Изящная</vt:lpstr>
      <vt:lpstr>Слайд 1</vt:lpstr>
      <vt:lpstr>Слайд 2</vt:lpstr>
      <vt:lpstr>Слайд 3</vt:lpstr>
      <vt:lpstr>Слайд 4</vt:lpstr>
      <vt:lpstr>Слайд 5</vt:lpstr>
      <vt:lpstr>Конкурс для болельщиков</vt:lpstr>
      <vt:lpstr>Слайд 7</vt:lpstr>
      <vt:lpstr>Слайд 8</vt:lpstr>
      <vt:lpstr>Слайд 9</vt:lpstr>
      <vt:lpstr>Слайд 10</vt:lpstr>
      <vt:lpstr>Слайд 11</vt:lpstr>
      <vt:lpstr>Слайд 12</vt:lpstr>
      <vt:lpstr>Конкурс для болельщиков</vt:lpstr>
      <vt:lpstr>Слайд 14</vt:lpstr>
      <vt:lpstr>Слайд 15</vt:lpstr>
      <vt:lpstr>Слайд 16</vt:lpstr>
      <vt:lpstr>Слайд 17</vt:lpstr>
      <vt:lpstr>Слайд 18</vt:lpstr>
      <vt:lpstr>Слайд 19</vt:lpstr>
      <vt:lpstr>Конкурс для болельщиков</vt:lpstr>
      <vt:lpstr>Конкурс «Дешифратор»</vt:lpstr>
      <vt:lpstr>Слайд 22</vt:lpstr>
      <vt:lpstr>Слайд 23</vt:lpstr>
      <vt:lpstr>Слайд 24</vt:lpstr>
      <vt:lpstr>Слайд 25</vt:lpstr>
      <vt:lpstr>Слайд 26</vt:lpstr>
      <vt:lpstr>Конкурс для болельщиков</vt:lpstr>
      <vt:lpstr>Слайд 28</vt:lpstr>
      <vt:lpstr>Слайд 29</vt:lpstr>
      <vt:lpstr>Слайд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Наталья</dc:creator>
  <cp:lastModifiedBy>Наталья</cp:lastModifiedBy>
  <cp:revision>51</cp:revision>
  <dcterms:created xsi:type="dcterms:W3CDTF">2012-12-07T18:07:16Z</dcterms:created>
  <dcterms:modified xsi:type="dcterms:W3CDTF">2012-12-18T21:07:41Z</dcterms:modified>
</cp:coreProperties>
</file>